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1"/>
  </p:notesMasterIdLst>
  <p:sldIdLst>
    <p:sldId id="256" r:id="rId2"/>
    <p:sldId id="498" r:id="rId3"/>
    <p:sldId id="499" r:id="rId4"/>
    <p:sldId id="440" r:id="rId5"/>
    <p:sldId id="462" r:id="rId6"/>
    <p:sldId id="500" r:id="rId7"/>
    <p:sldId id="442" r:id="rId8"/>
    <p:sldId id="501" r:id="rId9"/>
    <p:sldId id="463" r:id="rId10"/>
    <p:sldId id="484" r:id="rId11"/>
    <p:sldId id="493" r:id="rId12"/>
    <p:sldId id="465" r:id="rId13"/>
    <p:sldId id="485" r:id="rId14"/>
    <p:sldId id="486" r:id="rId15"/>
    <p:sldId id="441" r:id="rId16"/>
    <p:sldId id="478" r:id="rId17"/>
    <p:sldId id="473" r:id="rId18"/>
    <p:sldId id="495" r:id="rId19"/>
    <p:sldId id="497" r:id="rId20"/>
    <p:sldId id="502" r:id="rId21"/>
    <p:sldId id="492" r:id="rId22"/>
    <p:sldId id="476" r:id="rId23"/>
    <p:sldId id="479" r:id="rId24"/>
    <p:sldId id="507" r:id="rId25"/>
    <p:sldId id="477" r:id="rId26"/>
    <p:sldId id="481" r:id="rId27"/>
    <p:sldId id="482" r:id="rId28"/>
    <p:sldId id="483" r:id="rId29"/>
    <p:sldId id="508" r:id="rId30"/>
    <p:sldId id="467" r:id="rId31"/>
    <p:sldId id="491" r:id="rId32"/>
    <p:sldId id="468" r:id="rId33"/>
    <p:sldId id="490" r:id="rId34"/>
    <p:sldId id="504" r:id="rId35"/>
    <p:sldId id="456" r:id="rId36"/>
    <p:sldId id="511" r:id="rId37"/>
    <p:sldId id="510" r:id="rId38"/>
    <p:sldId id="450" r:id="rId39"/>
    <p:sldId id="509" r:id="rId40"/>
    <p:sldId id="457" r:id="rId41"/>
    <p:sldId id="505" r:id="rId42"/>
    <p:sldId id="470" r:id="rId43"/>
    <p:sldId id="464" r:id="rId44"/>
    <p:sldId id="466" r:id="rId45"/>
    <p:sldId id="472" r:id="rId46"/>
    <p:sldId id="461" r:id="rId47"/>
    <p:sldId id="460" r:id="rId48"/>
    <p:sldId id="454" r:id="rId49"/>
    <p:sldId id="455" r:id="rId50"/>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0389922F-6E8E-4CE6-B8D4-1CDBBF4140CB}">
          <p14:sldIdLst>
            <p14:sldId id="256"/>
            <p14:sldId id="498"/>
            <p14:sldId id="499"/>
            <p14:sldId id="440"/>
            <p14:sldId id="462"/>
            <p14:sldId id="500"/>
            <p14:sldId id="442"/>
            <p14:sldId id="501"/>
            <p14:sldId id="463"/>
            <p14:sldId id="484"/>
            <p14:sldId id="493"/>
            <p14:sldId id="465"/>
            <p14:sldId id="485"/>
            <p14:sldId id="486"/>
            <p14:sldId id="441"/>
            <p14:sldId id="478"/>
            <p14:sldId id="473"/>
            <p14:sldId id="495"/>
            <p14:sldId id="497"/>
            <p14:sldId id="502"/>
            <p14:sldId id="492"/>
            <p14:sldId id="476"/>
            <p14:sldId id="479"/>
            <p14:sldId id="507"/>
            <p14:sldId id="477"/>
            <p14:sldId id="481"/>
            <p14:sldId id="482"/>
            <p14:sldId id="483"/>
            <p14:sldId id="508"/>
            <p14:sldId id="467"/>
            <p14:sldId id="491"/>
            <p14:sldId id="468"/>
            <p14:sldId id="490"/>
            <p14:sldId id="504"/>
            <p14:sldId id="456"/>
            <p14:sldId id="511"/>
            <p14:sldId id="510"/>
            <p14:sldId id="450"/>
            <p14:sldId id="509"/>
            <p14:sldId id="457"/>
            <p14:sldId id="505"/>
            <p14:sldId id="470"/>
            <p14:sldId id="464"/>
            <p14:sldId id="466"/>
            <p14:sldId id="472"/>
            <p14:sldId id="461"/>
            <p14:sldId id="460"/>
            <p14:sldId id="454"/>
            <p14:sldId id="4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C8C93"/>
    <a:srgbClr val="FF0066"/>
    <a:srgbClr val="333300"/>
    <a:srgbClr val="000000"/>
    <a:srgbClr val="FF9900"/>
    <a:srgbClr val="FB6CA5"/>
    <a:srgbClr val="CC7A6C"/>
    <a:srgbClr val="8E9E82"/>
    <a:srgbClr val="F2F2F2"/>
    <a:srgbClr val="F5F5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5621" autoAdjust="0"/>
  </p:normalViewPr>
  <p:slideViewPr>
    <p:cSldViewPr>
      <p:cViewPr varScale="1">
        <p:scale>
          <a:sx n="32" d="100"/>
          <a:sy n="32" d="100"/>
        </p:scale>
        <p:origin x="1412" y="5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F09CF7C5-A7C3-B430-8B32-7CF79EF5B6A8}"/>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19" name="Rectangle 1027">
            <a:extLst>
              <a:ext uri="{FF2B5EF4-FFF2-40B4-BE49-F238E27FC236}">
                <a16:creationId xmlns:a16="http://schemas.microsoft.com/office/drawing/2014/main" id="{36ED773A-F080-A6E5-37A2-A87F26FA2D03}"/>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6628" name="Rectangle 1028">
            <a:extLst>
              <a:ext uri="{FF2B5EF4-FFF2-40B4-BE49-F238E27FC236}">
                <a16:creationId xmlns:a16="http://schemas.microsoft.com/office/drawing/2014/main" id="{1F3954C6-5BBC-E120-93AE-308686602B9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DBB8F4E3-93A2-3C8E-9304-1688F8C2C7D1}"/>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98A6F14E-30E8-251B-6FAA-9E01565A7220}"/>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23" name="Rectangle 1031">
            <a:extLst>
              <a:ext uri="{FF2B5EF4-FFF2-40B4-BE49-F238E27FC236}">
                <a16:creationId xmlns:a16="http://schemas.microsoft.com/office/drawing/2014/main" id="{1B20BE28-9ED1-A1C1-1148-7297DEFB2381}"/>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E1E05847-A66E-4FA7-BF64-34773B9A72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used several Python built-in data types, including integers, floats, strings, lists, tuples, sets, and Booleans.  Now we're going to add another handy data type called a dictionary to our toolbelts.  We'll start with some reasons dictionaries are useful in the geospatial realm before looking at how to use them.</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a:t>
            </a:fld>
            <a:endParaRPr lang="en-US" altLang="en-US"/>
          </a:p>
        </p:txBody>
      </p:sp>
    </p:spTree>
    <p:extLst>
      <p:ext uri="{BB962C8B-B14F-4D97-AF65-F5344CB8AC3E}">
        <p14:creationId xmlns:p14="http://schemas.microsoft.com/office/powerpoint/2010/main" val="384509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Modifying values in a dictionary also uses access by key.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13</a:t>
            </a:fld>
            <a:endParaRPr lang="en-US" altLang="en-US"/>
          </a:p>
        </p:txBody>
      </p:sp>
    </p:spTree>
    <p:extLst>
      <p:ext uri="{BB962C8B-B14F-4D97-AF65-F5344CB8AC3E}">
        <p14:creationId xmlns:p14="http://schemas.microsoft.com/office/powerpoint/2010/main" val="233055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and modifying look the same!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14</a:t>
            </a:fld>
            <a:endParaRPr lang="en-US" altLang="en-US"/>
          </a:p>
        </p:txBody>
      </p:sp>
    </p:spTree>
    <p:extLst>
      <p:ext uri="{BB962C8B-B14F-4D97-AF65-F5344CB8AC3E}">
        <p14:creationId xmlns:p14="http://schemas.microsoft.com/office/powerpoint/2010/main" val="80290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15</a:t>
            </a:fld>
            <a:endParaRPr lang="en-US" altLang="en-US"/>
          </a:p>
        </p:txBody>
      </p:sp>
    </p:spTree>
    <p:extLst>
      <p:ext uri="{BB962C8B-B14F-4D97-AF65-F5344CB8AC3E}">
        <p14:creationId xmlns:p14="http://schemas.microsoft.com/office/powerpoint/2010/main" val="56599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function that returns the recommended watering strategy for a given plant type. We get the plant from the caller and use conditional statements to choose the right strategy.  This is not so nice because once we add more and more plants and watering strategies, we're going to end up with a whole bunch of if/else conditional tests which becomes difficult to read</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18</a:t>
            </a:fld>
            <a:endParaRPr lang="en-US" altLang="en-US"/>
          </a:p>
        </p:txBody>
      </p:sp>
    </p:spTree>
    <p:extLst>
      <p:ext uri="{BB962C8B-B14F-4D97-AF65-F5344CB8AC3E}">
        <p14:creationId xmlns:p14="http://schemas.microsoft.com/office/powerpoint/2010/main" val="330706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instead, you can rely on a dictionary to do that mapping for you.</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19</a:t>
            </a:fld>
            <a:endParaRPr lang="en-US" altLang="en-US"/>
          </a:p>
        </p:txBody>
      </p:sp>
    </p:spTree>
    <p:extLst>
      <p:ext uri="{BB962C8B-B14F-4D97-AF65-F5344CB8AC3E}">
        <p14:creationId xmlns:p14="http://schemas.microsoft.com/office/powerpoint/2010/main" val="390462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strings and lists, dictionaries have functions that are associated with them.    </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21</a:t>
            </a:fld>
            <a:endParaRPr lang="en-US" altLang="en-US"/>
          </a:p>
        </p:txBody>
      </p:sp>
    </p:spTree>
    <p:extLst>
      <p:ext uri="{BB962C8B-B14F-4D97-AF65-F5344CB8AC3E}">
        <p14:creationId xmlns:p14="http://schemas.microsoft.com/office/powerpoint/2010/main" val="4433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29</a:t>
            </a:fld>
            <a:endParaRPr lang="en-US" altLang="en-US"/>
          </a:p>
        </p:txBody>
      </p:sp>
    </p:spTree>
    <p:extLst>
      <p:ext uri="{BB962C8B-B14F-4D97-AF65-F5344CB8AC3E}">
        <p14:creationId xmlns:p14="http://schemas.microsoft.com/office/powerpoint/2010/main" val="268666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Dictionaries can store in formation from attribute tables.   We can use a search cursor to retrieve this information from a table and we can store it for quick access in a dictionary. Here's an example that collects the FID and COVER fields paired up as dictionary items.</a:t>
            </a:r>
          </a:p>
          <a:p>
            <a:endParaRPr lang="en-US" dirty="0"/>
          </a:p>
          <a:p>
            <a:r>
              <a:rPr lang="en-US" dirty="0"/>
              <a:t>We know the format for adding an item to a dictionary is the same as modifying a dictionary element.   Will any items be modified by this loop?  Will the keys be unique?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30</a:t>
            </a:fld>
            <a:endParaRPr lang="en-US" altLang="en-US"/>
          </a:p>
        </p:txBody>
      </p:sp>
    </p:spTree>
    <p:extLst>
      <p:ext uri="{BB962C8B-B14F-4D97-AF65-F5344CB8AC3E}">
        <p14:creationId xmlns:p14="http://schemas.microsoft.com/office/powerpoint/2010/main" val="174360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on the previous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31</a:t>
            </a:fld>
            <a:endParaRPr lang="en-US" altLang="en-US"/>
          </a:p>
        </p:txBody>
      </p:sp>
    </p:spTree>
    <p:extLst>
      <p:ext uri="{BB962C8B-B14F-4D97-AF65-F5344CB8AC3E}">
        <p14:creationId xmlns:p14="http://schemas.microsoft.com/office/powerpoint/2010/main" val="427635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C45B0-7BD7-5958-D73B-D5F5FCD6DB3A}"/>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368CBA75-312C-CDF1-272B-6265116782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&gt;&gt;&gt; print(</a:t>
            </a:r>
            <a:r>
              <a:rPr lang="en-US" altLang="en-US" dirty="0" err="1">
                <a:latin typeface="Arial" panose="020B0604020202020204" pitchFamily="34" charset="0"/>
              </a:rPr>
              <a:t>myD</a:t>
            </a:r>
            <a:r>
              <a:rPr lang="en-US" altLang="en-US" dirty="0">
                <a:latin typeface="Arial" panose="020B0604020202020204" pitchFamily="34" charset="0"/>
              </a:rPr>
              <a:t>)</a:t>
            </a:r>
          </a:p>
          <a:p>
            <a:r>
              <a:rPr lang="en-US" altLang="en-US" dirty="0">
                <a:latin typeface="Arial" panose="020B0604020202020204" pitchFamily="34" charset="0"/>
              </a:rPr>
              <a:t>{“woods”:9, “orch”:4,”other:3}</a:t>
            </a:r>
          </a:p>
        </p:txBody>
      </p:sp>
      <p:sp>
        <p:nvSpPr>
          <p:cNvPr id="18436" name="Slide Number Placeholder 3">
            <a:extLst>
              <a:ext uri="{FF2B5EF4-FFF2-40B4-BE49-F238E27FC236}">
                <a16:creationId xmlns:a16="http://schemas.microsoft.com/office/drawing/2014/main" id="{BDD56934-9922-39DA-D465-A526E1173D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3A4A66-AD13-438D-BE21-B1E193DED396}" type="slidenum">
              <a:rPr lang="en-US" altLang="en-US"/>
              <a:pPr>
                <a:spcBef>
                  <a:spcPct val="0"/>
                </a:spcBef>
              </a:pPr>
              <a:t>32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Dictionaries are a way to store elements that belong together.  Specifically, they store key-value pairs.  </a:t>
            </a:r>
          </a:p>
          <a:p>
            <a:endParaRPr lang="en-US" b="0" i="0" dirty="0">
              <a:solidFill>
                <a:srgbClr val="343541"/>
              </a:solidFill>
              <a:effectLst/>
              <a:latin typeface="Söhne"/>
            </a:endParaRPr>
          </a:p>
          <a:p>
            <a:r>
              <a:rPr lang="en-US" b="0" i="0" dirty="0">
                <a:solidFill>
                  <a:srgbClr val="343541"/>
                </a:solidFill>
                <a:effectLst/>
                <a:latin typeface="Söhne"/>
              </a:rPr>
              <a:t>Geospatial applications with paired information abound. </a:t>
            </a:r>
          </a:p>
          <a:p>
            <a:r>
              <a:rPr lang="en-US" b="0" i="0" dirty="0">
                <a:solidFill>
                  <a:srgbClr val="343541"/>
                </a:solidFill>
                <a:effectLst/>
                <a:latin typeface="Söhne"/>
              </a:rPr>
              <a:t>For example, a dataset may report a population for each city.   </a:t>
            </a:r>
          </a:p>
          <a:p>
            <a:r>
              <a:rPr lang="en-US" b="0" i="0" dirty="0">
                <a:solidFill>
                  <a:srgbClr val="343541"/>
                </a:solidFill>
                <a:effectLst/>
                <a:latin typeface="Söhne"/>
              </a:rPr>
              <a:t>A geometry can be stored for each feature  ID.  </a:t>
            </a:r>
          </a:p>
          <a:p>
            <a:r>
              <a:rPr lang="en-US" b="0" i="0" dirty="0">
                <a:solidFill>
                  <a:srgbClr val="343541"/>
                </a:solidFill>
                <a:effectLst/>
                <a:latin typeface="Söhne"/>
              </a:rPr>
              <a:t>And a municipality has an administrative region. </a:t>
            </a:r>
          </a:p>
          <a:p>
            <a:endParaRPr lang="en-US" b="0" i="0" dirty="0">
              <a:solidFill>
                <a:srgbClr val="343541"/>
              </a:solidFill>
              <a:effectLst/>
              <a:latin typeface="Söhne"/>
            </a:endParaRPr>
          </a:p>
          <a:p>
            <a:r>
              <a:rPr lang="en-US" b="0" i="0" dirty="0">
                <a:solidFill>
                  <a:srgbClr val="343541"/>
                </a:solidFill>
                <a:effectLst/>
                <a:latin typeface="Söhne"/>
              </a:rPr>
              <a:t>Can you think of any other examples of paired geospatial information?</a:t>
            </a:r>
          </a:p>
          <a:p>
            <a:endParaRPr lang="en-US" b="0" i="0" dirty="0">
              <a:solidFill>
                <a:srgbClr val="343541"/>
              </a:solidFill>
              <a:effectLst/>
              <a:latin typeface="Söhne"/>
            </a:endParaRPr>
          </a:p>
          <a:p>
            <a:r>
              <a:rPr lang="en-US" b="0" i="0" dirty="0">
                <a:solidFill>
                  <a:srgbClr val="343541"/>
                </a:solidFill>
                <a:effectLst/>
                <a:latin typeface="Söhne"/>
              </a:rPr>
              <a:t>ISO </a:t>
            </a:r>
            <a:r>
              <a:rPr lang="en-US" b="0" i="0" dirty="0" err="1">
                <a:solidFill>
                  <a:srgbClr val="343541"/>
                </a:solidFill>
                <a:effectLst/>
                <a:latin typeface="Söhne"/>
              </a:rPr>
              <a:t>code:country</a:t>
            </a:r>
            <a:r>
              <a:rPr lang="en-US" b="0" i="0" dirty="0">
                <a:solidFill>
                  <a:srgbClr val="343541"/>
                </a:solidFill>
                <a:effectLst/>
                <a:latin typeface="Söhne"/>
              </a:rPr>
              <a:t> name feature </a:t>
            </a:r>
            <a:r>
              <a:rPr lang="en-US" b="0" i="0" dirty="0" err="1">
                <a:solidFill>
                  <a:srgbClr val="343541"/>
                </a:solidFill>
                <a:effectLst/>
                <a:latin typeface="Söhne"/>
              </a:rPr>
              <a:t>layer:symbology</a:t>
            </a:r>
            <a:r>
              <a:rPr lang="en-US" b="0" i="0" dirty="0">
                <a:solidFill>
                  <a:srgbClr val="343541"/>
                </a:solidFill>
                <a:effectLst/>
                <a:latin typeface="Söhne"/>
              </a:rPr>
              <a:t> county </a:t>
            </a:r>
            <a:r>
              <a:rPr lang="en-US" b="0" i="0" dirty="0" err="1">
                <a:solidFill>
                  <a:srgbClr val="343541"/>
                </a:solidFill>
                <a:effectLst/>
                <a:latin typeface="Söhne"/>
              </a:rPr>
              <a:t>fips</a:t>
            </a:r>
            <a:r>
              <a:rPr lang="en-US" b="0" i="0" dirty="0">
                <a:solidFill>
                  <a:srgbClr val="343541"/>
                </a:solidFill>
                <a:effectLst/>
                <a:latin typeface="Söhne"/>
              </a:rPr>
              <a:t> code: county name EPSG: projection name </a:t>
            </a:r>
          </a:p>
          <a:p>
            <a:endParaRPr lang="en-US" b="0" i="0" dirty="0">
              <a:solidFill>
                <a:srgbClr val="34354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a:t>
            </a:fld>
            <a:endParaRPr lang="en-US" altLang="en-US"/>
          </a:p>
        </p:txBody>
      </p:sp>
    </p:spTree>
    <p:extLst>
      <p:ext uri="{BB962C8B-B14F-4D97-AF65-F5344CB8AC3E}">
        <p14:creationId xmlns:p14="http://schemas.microsoft.com/office/powerpoint/2010/main" val="3612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 now have good sense of how Python dictionaries work, and you can begin to contemplate incorporating them into your geospatial analyses.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41</a:t>
            </a:fld>
            <a:endParaRPr lang="en-US" altLang="en-US"/>
          </a:p>
        </p:txBody>
      </p:sp>
    </p:spTree>
    <p:extLst>
      <p:ext uri="{BB962C8B-B14F-4D97-AF65-F5344CB8AC3E}">
        <p14:creationId xmlns:p14="http://schemas.microsoft.com/office/powerpoint/2010/main" val="228899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E21B2-6F03-B280-5659-1405947E4E53}"/>
              </a:ext>
            </a:extLst>
          </p:cNvPr>
          <p:cNvSpPr>
            <a:spLocks noGrp="1" noRot="1" noChangeAspect="1"/>
          </p:cNvSpPr>
          <p:nvPr>
            <p:ph type="sldImg"/>
          </p:nvPr>
        </p:nvSpPr>
        <p:spPr/>
      </p:sp>
      <p:sp>
        <p:nvSpPr>
          <p:cNvPr id="15363" name="Notes Placeholder 2">
            <a:extLst>
              <a:ext uri="{FF2B5EF4-FFF2-40B4-BE49-F238E27FC236}">
                <a16:creationId xmlns:a16="http://schemas.microsoft.com/office/drawing/2014/main" id="{B74B1092-BED2-7896-3184-682A4AAB6ABD}"/>
              </a:ext>
            </a:extLst>
          </p:cNvPr>
          <p:cNvSpPr>
            <a:spLocks noGrp="1"/>
          </p:cNvSpPr>
          <p:nvPr>
            <p:ph type="body" idx="1"/>
          </p:nvPr>
        </p:nvSpPr>
        <p:spPr/>
        <p:txBody>
          <a:bodyPr/>
          <a:lstStyle/>
          <a:p>
            <a:pPr marL="228600" indent="-228600">
              <a:buFontTx/>
              <a:buAutoNum type="arabicPeriod"/>
              <a:defRPr/>
            </a:pPr>
            <a:r>
              <a:rPr lang="en-US" altLang="en-US" dirty="0">
                <a:latin typeface="Arial" panose="020B0604020202020204" pitchFamily="34" charset="0"/>
              </a:rPr>
              <a:t>Creates an empty dictionary named myD2.</a:t>
            </a:r>
          </a:p>
          <a:p>
            <a:pPr marL="228600" indent="-228600">
              <a:buFontTx/>
              <a:buAutoNum type="arabicPeriod"/>
              <a:defRPr/>
            </a:pPr>
            <a:r>
              <a:rPr lang="en-US" altLang="en-US" dirty="0">
                <a:latin typeface="Arial" panose="020B0604020202020204" pitchFamily="34" charset="0"/>
              </a:rPr>
              <a:t>Before these commands, the dictionary looked like this  </a:t>
            </a:r>
            <a:r>
              <a:rPr lang="en-US" dirty="0" err="1"/>
              <a:t>myD</a:t>
            </a:r>
            <a:r>
              <a:rPr lang="en-US" dirty="0"/>
              <a:t> = {0:"woods", 1:"park", 5:"orch"}</a:t>
            </a:r>
            <a:endParaRPr lang="en-US" altLang="en-US" dirty="0">
              <a:latin typeface="Arial" panose="020B0604020202020204" pitchFamily="34" charset="0"/>
            </a:endParaRPr>
          </a:p>
          <a:p>
            <a:pPr>
              <a:defRPr/>
            </a:pPr>
            <a:r>
              <a:rPr lang="en-US" altLang="en-US" dirty="0" err="1">
                <a:latin typeface="Arial" panose="020B0604020202020204" pitchFamily="34" charset="0"/>
              </a:rPr>
              <a:t>myD</a:t>
            </a:r>
            <a:r>
              <a:rPr lang="en-US" altLang="en-US" dirty="0">
                <a:latin typeface="Arial" panose="020B0604020202020204" pitchFamily="34" charset="0"/>
              </a:rPr>
              <a:t>[1] = "other" modified the item which has key 1</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[3] = "lake” added a new item to the dictionary.</a:t>
            </a:r>
          </a:p>
          <a:p>
            <a:pPr marL="228600" indent="-228600">
              <a:buFont typeface="+mj-lt"/>
              <a:buAutoNum type="arabicPeriod" startAt="3"/>
              <a:defRPr/>
            </a:pPr>
            <a:r>
              <a:rPr lang="en-US" altLang="en-US" dirty="0" err="1">
                <a:latin typeface="Arial" panose="020B0604020202020204" pitchFamily="34" charset="0"/>
              </a:rPr>
              <a:t>myList</a:t>
            </a:r>
            <a:r>
              <a:rPr lang="en-US" altLang="en-US" dirty="0">
                <a:latin typeface="Arial" panose="020B0604020202020204" pitchFamily="34" charset="0"/>
              </a:rPr>
              <a:t>[2] is indexing into a list.  It returns the 3</a:t>
            </a:r>
            <a:r>
              <a:rPr lang="en-US" altLang="en-US" baseline="30000" dirty="0">
                <a:latin typeface="Arial" panose="020B0604020202020204" pitchFamily="34" charset="0"/>
              </a:rPr>
              <a:t>rd</a:t>
            </a:r>
            <a:r>
              <a:rPr lang="en-US" altLang="en-US" dirty="0">
                <a:latin typeface="Arial" panose="020B0604020202020204" pitchFamily="34" charset="0"/>
              </a:rPr>
              <a:t> item in the list.  </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[2] returns the value of the dictionary item with key of 2.  But this dictionary doesn’t have one, so it returns an error.</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[“London”] = “Heathrow”</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 =  ["Bass", "Corona", "</a:t>
            </a:r>
            <a:r>
              <a:rPr lang="en-US" altLang="en-US" dirty="0" err="1">
                <a:latin typeface="Arial" panose="020B0604020202020204" pitchFamily="34" charset="0"/>
              </a:rPr>
              <a:t>Dunkle</a:t>
            </a:r>
            <a:r>
              <a:rPr lang="en-US" altLang="en-US" dirty="0">
                <a:latin typeface="Arial" panose="020B0604020202020204" pitchFamily="34" charset="0"/>
              </a:rPr>
              <a:t>"] </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[“beer”].append(“Pale Ale”)</a:t>
            </a:r>
          </a:p>
          <a:p>
            <a:pPr marL="228600" indent="-228600">
              <a:buFontTx/>
              <a:buAutoNum type="arabicPeriod" startAt="3"/>
              <a:defRPr/>
            </a:pPr>
            <a:r>
              <a:rPr lang="en-US" altLang="en-US" dirty="0">
                <a:latin typeface="Arial" panose="020B0604020202020204" pitchFamily="34" charset="0"/>
              </a:rPr>
              <a:t>x = “5 </a:t>
            </a:r>
            <a:r>
              <a:rPr lang="en-US" altLang="en-US" dirty="0" err="1">
                <a:latin typeface="Arial" panose="020B0604020202020204" pitchFamily="34" charset="0"/>
              </a:rPr>
              <a:t>hrs</a:t>
            </a:r>
            <a:r>
              <a:rPr lang="en-US" altLang="en-US" dirty="0">
                <a:latin typeface="Arial" panose="020B0604020202020204" pitchFamily="34" charset="0"/>
              </a:rPr>
              <a:t>”</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[“sleep”] = [x]</a:t>
            </a:r>
          </a:p>
        </p:txBody>
      </p:sp>
      <p:sp>
        <p:nvSpPr>
          <p:cNvPr id="15364" name="Slide Number Placeholder 3">
            <a:extLst>
              <a:ext uri="{FF2B5EF4-FFF2-40B4-BE49-F238E27FC236}">
                <a16:creationId xmlns:a16="http://schemas.microsoft.com/office/drawing/2014/main" id="{820DD8EE-839F-5F03-8689-16E69BD1E4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5FF8BFE-FA00-4B56-A735-A2A083B77897}" type="slidenum">
              <a:rPr lang="en-US" altLang="en-US"/>
              <a:pPr>
                <a:spcBef>
                  <a:spcPct val="0"/>
                </a:spcBef>
              </a:pPr>
              <a:t>44</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Stumped?   Here are a few more!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a:t>
            </a:fld>
            <a:endParaRPr lang="en-US" altLang="en-US"/>
          </a:p>
        </p:txBody>
      </p:sp>
    </p:spTree>
    <p:extLst>
      <p:ext uri="{BB962C8B-B14F-4D97-AF65-F5344CB8AC3E}">
        <p14:creationId xmlns:p14="http://schemas.microsoft.com/office/powerpoint/2010/main" val="1875781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Geospatial data can be extensive and complex, involving numerous attributes and spatial information. Dictionaries offer efficient data storage and retrieval, allowing you to associate attributes and spatial data with feature IDs. Dictionaries making it easier to access, manipulate, and analyze this information.</a:t>
            </a:r>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4</a:t>
            </a:fld>
            <a:endParaRPr lang="en-US" altLang="en-US"/>
          </a:p>
        </p:txBody>
      </p:sp>
    </p:spTree>
    <p:extLst>
      <p:ext uri="{BB962C8B-B14F-4D97-AF65-F5344CB8AC3E}">
        <p14:creationId xmlns:p14="http://schemas.microsoft.com/office/powerpoint/2010/main" val="277376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how does this all work. Let's get into syntax.   Dictionary syntax is similar to list syntax, but there are some important differences.   Let's dip back into list syntax to make sure we're all on the same page.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6</a:t>
            </a:fld>
            <a:endParaRPr lang="en-US" altLang="en-US"/>
          </a:p>
        </p:txBody>
      </p:sp>
    </p:spTree>
    <p:extLst>
      <p:ext uri="{BB962C8B-B14F-4D97-AF65-F5344CB8AC3E}">
        <p14:creationId xmlns:p14="http://schemas.microsoft.com/office/powerpoint/2010/main" val="31174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a:defRPr/>
            </a:pPr>
            <a:r>
              <a:rPr lang="en-US" dirty="0">
                <a:ea typeface="ＭＳ Ｐゴシック" charset="0"/>
                <a:cs typeface="+mn-cs"/>
              </a:rPr>
              <a:t>As a quick refresher, write down a line of code for each of these 5 tasks.  </a:t>
            </a:r>
          </a:p>
          <a:p>
            <a:pPr>
              <a:defRPr/>
            </a:pPr>
            <a:endParaRPr lang="en-US" dirty="0">
              <a:ea typeface="ＭＳ Ｐゴシック" charset="0"/>
              <a:cs typeface="+mn-cs"/>
            </a:endParaRPr>
          </a:p>
          <a:p>
            <a:pPr>
              <a:defRPr/>
            </a:pPr>
            <a:r>
              <a:rPr lang="en-US" dirty="0">
                <a:ea typeface="ＭＳ Ｐゴシック" charset="0"/>
                <a:cs typeface="+mn-cs"/>
              </a:rPr>
              <a:t>Create an empty list, </a:t>
            </a:r>
            <a:r>
              <a:rPr lang="en-US" dirty="0" err="1">
                <a:ea typeface="ＭＳ Ｐゴシック" charset="0"/>
                <a:cs typeface="+mn-cs"/>
              </a:rPr>
              <a:t>mylist</a:t>
            </a:r>
            <a:r>
              <a:rPr lang="en-US" dirty="0">
                <a:ea typeface="ＭＳ Ｐゴシック" charset="0"/>
                <a:cs typeface="+mn-cs"/>
              </a:rPr>
              <a:t>; </a:t>
            </a:r>
          </a:p>
          <a:p>
            <a:pPr>
              <a:defRPr/>
            </a:pPr>
            <a:endParaRPr lang="en-US" dirty="0">
              <a:ea typeface="ＭＳ Ｐゴシック" charset="0"/>
              <a:cs typeface="+mn-cs"/>
            </a:endParaRPr>
          </a:p>
          <a:p>
            <a:pPr>
              <a:defRPr/>
            </a:pPr>
            <a:r>
              <a:rPr lang="en-US" dirty="0">
                <a:ea typeface="ＭＳ Ｐゴシック" charset="0"/>
                <a:cs typeface="+mn-cs"/>
              </a:rPr>
              <a:t>Append 8 and 5 to you new list.</a:t>
            </a:r>
          </a:p>
          <a:p>
            <a:pPr>
              <a:defRPr/>
            </a:pPr>
            <a:endParaRPr lang="en-US" dirty="0">
              <a:ea typeface="ＭＳ Ｐゴシック" charset="0"/>
              <a:cs typeface="+mn-cs"/>
            </a:endParaRPr>
          </a:p>
          <a:p>
            <a:pPr>
              <a:defRPr/>
            </a:pPr>
            <a:r>
              <a:rPr lang="en-US" dirty="0">
                <a:ea typeface="ＭＳ Ｐゴシック" charset="0"/>
                <a:cs typeface="+mn-cs"/>
              </a:rPr>
              <a:t>And so forth.  </a:t>
            </a: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marL="514350" indent="-457200" eaLnBrk="1" hangingPunct="1">
              <a:buFont typeface="+mj-lt"/>
              <a:buAutoNum type="arabicPeriod"/>
              <a:defRPr/>
            </a:pPr>
            <a:r>
              <a:rPr lang="en-US" sz="1600" dirty="0">
                <a:ea typeface="ＭＳ Ｐゴシック" charset="0"/>
                <a:cs typeface="+mn-cs"/>
              </a:rPr>
              <a:t>Create an empty Python list named </a:t>
            </a:r>
            <a:r>
              <a:rPr lang="en-US" sz="1600" dirty="0" err="1">
                <a:ea typeface="ＭＳ Ｐゴシック" charset="0"/>
                <a:cs typeface="+mn-cs"/>
              </a:rPr>
              <a:t>mylist</a:t>
            </a:r>
            <a:r>
              <a:rPr lang="en-US" sz="1600" dirty="0">
                <a:ea typeface="ＭＳ Ｐゴシック" charset="0"/>
                <a:cs typeface="+mn-cs"/>
              </a:rPr>
              <a:t>.</a:t>
            </a:r>
            <a:br>
              <a:rPr lang="en-US" sz="1600" dirty="0">
                <a:ea typeface="ＭＳ Ｐゴシック" charset="0"/>
                <a:cs typeface="+mn-cs"/>
              </a:rPr>
            </a:br>
            <a:r>
              <a:rPr lang="en-US" sz="1600" dirty="0" err="1">
                <a:ea typeface="ＭＳ Ｐゴシック" charset="0"/>
                <a:cs typeface="+mn-cs"/>
              </a:rPr>
              <a:t>mylist</a:t>
            </a:r>
            <a:r>
              <a:rPr lang="en-US" sz="1600" dirty="0">
                <a:ea typeface="ＭＳ Ｐゴシック" charset="0"/>
                <a:cs typeface="+mn-cs"/>
              </a:rPr>
              <a:t> = [ ]</a:t>
            </a:r>
          </a:p>
          <a:p>
            <a:pPr marL="514350" indent="-457200" eaLnBrk="1" hangingPunct="1">
              <a:buFont typeface="+mj-lt"/>
              <a:buAutoNum type="arabicPeriod"/>
              <a:defRPr/>
            </a:pPr>
            <a:r>
              <a:rPr lang="en-US" sz="1600" dirty="0">
                <a:ea typeface="ＭＳ Ｐゴシック" charset="0"/>
                <a:cs typeface="+mn-cs"/>
              </a:rPr>
              <a:t>Append 8 and 5 to your new list.</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(8)</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(5)</a:t>
            </a:r>
          </a:p>
          <a:p>
            <a:pPr marL="57150" eaLnBrk="1" hangingPunct="1">
              <a:buFont typeface="+mj-lt"/>
              <a:buNone/>
              <a:defRPr/>
            </a:pPr>
            <a:r>
              <a:rPr lang="en-US" sz="1600" dirty="0">
                <a:ea typeface="ＭＳ Ｐゴシック" charset="0"/>
                <a:cs typeface="+mn-cs"/>
              </a:rPr>
              <a:t>            --or– </a:t>
            </a:r>
            <a:br>
              <a:rPr lang="en-US" sz="1600" dirty="0">
                <a:ea typeface="ＭＳ Ｐゴシック" charset="0"/>
                <a:cs typeface="+mn-cs"/>
              </a:rPr>
            </a:br>
            <a:r>
              <a:rPr lang="en-US" sz="1600" dirty="0">
                <a:ea typeface="ＭＳ Ｐゴシック" charset="0"/>
                <a:cs typeface="+mn-cs"/>
              </a:rPr>
              <a:t>            </a:t>
            </a:r>
            <a:r>
              <a:rPr lang="en-US" sz="1600" dirty="0" err="1">
                <a:ea typeface="ＭＳ Ｐゴシック" charset="0"/>
                <a:cs typeface="+mn-cs"/>
              </a:rPr>
              <a:t>mylist.extend</a:t>
            </a:r>
            <a:r>
              <a:rPr lang="en-US" sz="1600" dirty="0">
                <a:ea typeface="ＭＳ Ｐゴシック" charset="0"/>
                <a:cs typeface="+mn-cs"/>
              </a:rPr>
              <a:t>([8, 5])</a:t>
            </a:r>
          </a:p>
          <a:p>
            <a:pPr marL="514350" indent="-457200" eaLnBrk="1" hangingPunct="1">
              <a:buFont typeface="+mj-lt"/>
              <a:buAutoNum type="arabicPeriod" startAt="3"/>
              <a:defRPr/>
            </a:pPr>
            <a:r>
              <a:rPr lang="en-US" sz="1600" dirty="0">
                <a:ea typeface="ＭＳ Ｐゴシック" charset="0"/>
                <a:cs typeface="+mn-cs"/>
              </a:rPr>
              <a:t>Set x to the second item in your list by using list indexing.</a:t>
            </a:r>
            <a:br>
              <a:rPr lang="en-US" sz="1600" dirty="0">
                <a:ea typeface="ＭＳ Ｐゴシック" charset="0"/>
                <a:cs typeface="+mn-cs"/>
              </a:rPr>
            </a:br>
            <a:r>
              <a:rPr lang="en-US" sz="1600" dirty="0">
                <a:ea typeface="ＭＳ Ｐゴシック" charset="0"/>
                <a:cs typeface="+mn-cs"/>
              </a:rPr>
              <a:t>x = </a:t>
            </a:r>
            <a:r>
              <a:rPr lang="en-US" sz="1600" dirty="0" err="1">
                <a:ea typeface="ＭＳ Ｐゴシック" charset="0"/>
                <a:cs typeface="+mn-cs"/>
              </a:rPr>
              <a:t>mylist</a:t>
            </a:r>
            <a:r>
              <a:rPr lang="en-US" sz="1600" dirty="0">
                <a:ea typeface="ＭＳ Ｐゴシック" charset="0"/>
                <a:cs typeface="+mn-cs"/>
              </a:rPr>
              <a:t>[1]</a:t>
            </a:r>
          </a:p>
          <a:p>
            <a:pPr marL="514350" indent="-457200" eaLnBrk="1" hangingPunct="1">
              <a:buFont typeface="+mj-lt"/>
              <a:buAutoNum type="arabicPeriod" startAt="3"/>
              <a:defRPr/>
            </a:pPr>
            <a:r>
              <a:rPr lang="en-US" sz="1600" dirty="0">
                <a:ea typeface="ＭＳ Ｐゴシック" charset="0"/>
                <a:cs typeface="+mn-cs"/>
              </a:rPr>
              <a:t>Check if 3 is in your list.</a:t>
            </a:r>
            <a:br>
              <a:rPr lang="en-US" sz="1600" dirty="0">
                <a:ea typeface="ＭＳ Ｐゴシック" charset="0"/>
                <a:cs typeface="+mn-cs"/>
              </a:rPr>
            </a:br>
            <a:r>
              <a:rPr lang="en-US" sz="1600" dirty="0">
                <a:ea typeface="ＭＳ Ｐゴシック" charset="0"/>
                <a:cs typeface="+mn-cs"/>
              </a:rPr>
              <a:t>3 in </a:t>
            </a:r>
            <a:r>
              <a:rPr lang="en-US" sz="1600" dirty="0" err="1">
                <a:ea typeface="ＭＳ Ｐゴシック" charset="0"/>
                <a:cs typeface="+mn-cs"/>
              </a:rPr>
              <a:t>mylist</a:t>
            </a:r>
            <a:endParaRPr lang="en-US" sz="1600" dirty="0">
              <a:ea typeface="ＭＳ Ｐゴシック" charset="0"/>
              <a:cs typeface="+mn-cs"/>
            </a:endParaRPr>
          </a:p>
          <a:p>
            <a:pPr marL="514350" indent="-457200" eaLnBrk="1" hangingPunct="1">
              <a:buFont typeface="+mj-lt"/>
              <a:buAutoNum type="arabicPeriod" startAt="3"/>
              <a:defRPr/>
            </a:pPr>
            <a:r>
              <a:rPr lang="en-US" sz="1600" dirty="0">
                <a:ea typeface="ＭＳ Ｐゴシック" charset="0"/>
                <a:cs typeface="+mn-cs"/>
              </a:rPr>
              <a:t>Loop through your list and print each item.</a:t>
            </a:r>
            <a:br>
              <a:rPr lang="en-US" sz="1600" dirty="0">
                <a:ea typeface="ＭＳ Ｐゴシック" charset="0"/>
                <a:cs typeface="+mn-cs"/>
              </a:rPr>
            </a:br>
            <a:r>
              <a:rPr lang="en-US" sz="1600" dirty="0">
                <a:ea typeface="ＭＳ Ｐゴシック" charset="0"/>
                <a:cs typeface="+mn-cs"/>
              </a:rPr>
              <a:t>for item in </a:t>
            </a:r>
            <a:r>
              <a:rPr lang="en-US" sz="1600" dirty="0" err="1">
                <a:ea typeface="ＭＳ Ｐゴシック" charset="0"/>
                <a:cs typeface="+mn-cs"/>
              </a:rPr>
              <a:t>mylist</a:t>
            </a:r>
            <a:r>
              <a:rPr lang="en-US" sz="1600" dirty="0">
                <a:ea typeface="ＭＳ Ｐゴシック" charset="0"/>
                <a:cs typeface="+mn-cs"/>
              </a:rPr>
              <a:t>:</a:t>
            </a:r>
          </a:p>
          <a:p>
            <a:pPr marL="57150" eaLnBrk="1" hangingPunct="1">
              <a:defRPr/>
            </a:pPr>
            <a:r>
              <a:rPr lang="en-US" sz="1600" dirty="0">
                <a:ea typeface="ＭＳ Ｐゴシック" charset="0"/>
                <a:cs typeface="+mn-cs"/>
              </a:rPr>
              <a:t>               print(item)</a:t>
            </a:r>
          </a:p>
          <a:p>
            <a:pPr>
              <a:defRPr/>
            </a:pPr>
            <a:endParaRPr lang="en-US" dirty="0">
              <a:ea typeface="ＭＳ Ｐゴシック" charset="0"/>
              <a:cs typeface="+mn-cs"/>
            </a:endParaRP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8</a:t>
            </a:fld>
            <a:endParaRPr lang="en-US" altLang="en-US"/>
          </a:p>
        </p:txBody>
      </p:sp>
    </p:spTree>
    <p:extLst>
      <p:ext uri="{BB962C8B-B14F-4D97-AF65-F5344CB8AC3E}">
        <p14:creationId xmlns:p14="http://schemas.microsoft.com/office/powerpoint/2010/main" val="166118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empty dictionary, you use curly braces instead of square braces. </a:t>
            </a:r>
          </a:p>
          <a:p>
            <a:endParaRPr lang="en-US" dirty="0"/>
          </a:p>
          <a:p>
            <a:r>
              <a:rPr lang="en-US" dirty="0"/>
              <a:t>Here's what it looks like to create a dictionary with two items.</a:t>
            </a:r>
          </a:p>
          <a:p>
            <a:endParaRPr lang="en-US" dirty="0"/>
          </a:p>
          <a:p>
            <a:r>
              <a:rPr lang="en-US" dirty="0"/>
              <a:t>Now we know how to create a dictionary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10</a:t>
            </a:fld>
            <a:endParaRPr lang="en-US" altLang="en-US"/>
          </a:p>
        </p:txBody>
      </p:sp>
    </p:spTree>
    <p:extLst>
      <p:ext uri="{BB962C8B-B14F-4D97-AF65-F5344CB8AC3E}">
        <p14:creationId xmlns:p14="http://schemas.microsoft.com/office/powerpoint/2010/main" val="371876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11</a:t>
            </a:fld>
            <a:endParaRPr lang="en-US" altLang="en-US"/>
          </a:p>
        </p:txBody>
      </p:sp>
    </p:spTree>
    <p:extLst>
      <p:ext uri="{BB962C8B-B14F-4D97-AF65-F5344CB8AC3E}">
        <p14:creationId xmlns:p14="http://schemas.microsoft.com/office/powerpoint/2010/main" val="254843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2">
                    <a:lumMod val="75000"/>
                  </a:schemeClr>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C77FB13-1540-BEA0-89B7-46263C85B06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162C53E-008E-951C-F124-5F4AF281B9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DED9E6-6FDB-800B-5104-E6A68643EBA6}"/>
              </a:ext>
            </a:extLst>
          </p:cNvPr>
          <p:cNvSpPr>
            <a:spLocks noGrp="1" noChangeArrowheads="1"/>
          </p:cNvSpPr>
          <p:nvPr>
            <p:ph type="sldNum" sz="quarter" idx="12"/>
          </p:nvPr>
        </p:nvSpPr>
        <p:spPr>
          <a:ln/>
        </p:spPr>
        <p:txBody>
          <a:bodyPr/>
          <a:lstStyle>
            <a:lvl1pPr>
              <a:defRPr/>
            </a:lvl1pPr>
          </a:lstStyle>
          <a:p>
            <a:pPr>
              <a:defRPr/>
            </a:pPr>
            <a:fld id="{5B94333F-D408-4317-A4D0-BF5C135482F9}" type="slidenum">
              <a:rPr lang="en-US" altLang="en-US"/>
              <a:pPr>
                <a:defRPr/>
              </a:pPr>
              <a:t>‹#›</a:t>
            </a:fld>
            <a:endParaRPr lang="en-US" altLang="en-US"/>
          </a:p>
        </p:txBody>
      </p:sp>
    </p:spTree>
    <p:extLst>
      <p:ext uri="{BB962C8B-B14F-4D97-AF65-F5344CB8AC3E}">
        <p14:creationId xmlns:p14="http://schemas.microsoft.com/office/powerpoint/2010/main" val="1960695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5C811D4-D259-407C-43FF-615D11D3C6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5E40F7-BCF5-A47E-55B4-B651D74728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AC9E30-A69D-F189-CDA2-F97353BA3D0F}"/>
              </a:ext>
            </a:extLst>
          </p:cNvPr>
          <p:cNvSpPr>
            <a:spLocks noGrp="1" noChangeArrowheads="1"/>
          </p:cNvSpPr>
          <p:nvPr>
            <p:ph type="sldNum" sz="quarter" idx="12"/>
          </p:nvPr>
        </p:nvSpPr>
        <p:spPr>
          <a:ln/>
        </p:spPr>
        <p:txBody>
          <a:bodyPr/>
          <a:lstStyle>
            <a:lvl1pPr>
              <a:defRPr/>
            </a:lvl1pPr>
          </a:lstStyle>
          <a:p>
            <a:pPr>
              <a:defRPr/>
            </a:pPr>
            <a:fld id="{28CF53D1-CF9A-43E5-AA90-D5D8DAD62D8C}" type="slidenum">
              <a:rPr lang="en-US" altLang="en-US"/>
              <a:pPr>
                <a:defRPr/>
              </a:pPr>
              <a:t>‹#›</a:t>
            </a:fld>
            <a:endParaRPr lang="en-US" altLang="en-US"/>
          </a:p>
        </p:txBody>
      </p:sp>
    </p:spTree>
    <p:extLst>
      <p:ext uri="{BB962C8B-B14F-4D97-AF65-F5344CB8AC3E}">
        <p14:creationId xmlns:p14="http://schemas.microsoft.com/office/powerpoint/2010/main" val="277233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E9CF0-36FE-BBA7-E5AE-25C7E4B7F3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F94AA41-8DFD-B0D2-6366-47549B9028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632DFCB-B23B-C3EE-0534-B577D83B9B8D}"/>
              </a:ext>
            </a:extLst>
          </p:cNvPr>
          <p:cNvSpPr>
            <a:spLocks noGrp="1" noChangeArrowheads="1"/>
          </p:cNvSpPr>
          <p:nvPr>
            <p:ph type="sldNum" sz="quarter" idx="12"/>
          </p:nvPr>
        </p:nvSpPr>
        <p:spPr>
          <a:ln/>
        </p:spPr>
        <p:txBody>
          <a:bodyPr/>
          <a:lstStyle>
            <a:lvl1pPr>
              <a:defRPr/>
            </a:lvl1pPr>
          </a:lstStyle>
          <a:p>
            <a:pPr>
              <a:defRPr/>
            </a:pPr>
            <a:fld id="{A4257F64-D4FF-4F26-B604-620B0EB6FC0D}" type="slidenum">
              <a:rPr lang="en-US" altLang="en-US"/>
              <a:pPr>
                <a:defRPr/>
              </a:pPr>
              <a:t>‹#›</a:t>
            </a:fld>
            <a:endParaRPr lang="en-US" altLang="en-US"/>
          </a:p>
        </p:txBody>
      </p:sp>
    </p:spTree>
    <p:extLst>
      <p:ext uri="{BB962C8B-B14F-4D97-AF65-F5344CB8AC3E}">
        <p14:creationId xmlns:p14="http://schemas.microsoft.com/office/powerpoint/2010/main" val="43144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8C9CD4-EF74-0E59-F8F4-063BBB1988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9A17EA-5706-14E5-4703-8AF1545067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7D57A26-6A12-6C15-314E-0DA152A851FB}"/>
              </a:ext>
            </a:extLst>
          </p:cNvPr>
          <p:cNvSpPr>
            <a:spLocks noGrp="1" noChangeArrowheads="1"/>
          </p:cNvSpPr>
          <p:nvPr>
            <p:ph type="sldNum" sz="quarter" idx="12"/>
          </p:nvPr>
        </p:nvSpPr>
        <p:spPr>
          <a:ln/>
        </p:spPr>
        <p:txBody>
          <a:bodyPr/>
          <a:lstStyle>
            <a:lvl1pPr>
              <a:defRPr/>
            </a:lvl1pPr>
          </a:lstStyle>
          <a:p>
            <a:pPr>
              <a:defRPr/>
            </a:pPr>
            <a:fld id="{F419D49E-10E2-412E-9C57-C78CE4466152}" type="slidenum">
              <a:rPr lang="en-US" altLang="en-US"/>
              <a:pPr>
                <a:defRPr/>
              </a:pPr>
              <a:t>‹#›</a:t>
            </a:fld>
            <a:endParaRPr lang="en-US" altLang="en-US"/>
          </a:p>
        </p:txBody>
      </p:sp>
    </p:spTree>
    <p:extLst>
      <p:ext uri="{BB962C8B-B14F-4D97-AF65-F5344CB8AC3E}">
        <p14:creationId xmlns:p14="http://schemas.microsoft.com/office/powerpoint/2010/main" val="372560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DDD95F6-91E9-32E1-9197-4AD12A56A1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7CF6F7-F9B6-3B2B-6707-1F71D34DF0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8D58361-D946-FBEE-A9E2-3F3F37B63082}"/>
              </a:ext>
            </a:extLst>
          </p:cNvPr>
          <p:cNvSpPr>
            <a:spLocks noGrp="1" noChangeArrowheads="1"/>
          </p:cNvSpPr>
          <p:nvPr>
            <p:ph type="sldNum" sz="quarter" idx="12"/>
          </p:nvPr>
        </p:nvSpPr>
        <p:spPr>
          <a:ln/>
        </p:spPr>
        <p:txBody>
          <a:bodyPr/>
          <a:lstStyle>
            <a:lvl1pPr>
              <a:defRPr/>
            </a:lvl1pPr>
          </a:lstStyle>
          <a:p>
            <a:pPr>
              <a:defRPr/>
            </a:pPr>
            <a:fld id="{2F4584F8-B9E3-42DE-B529-82AB755D72A0}" type="slidenum">
              <a:rPr lang="en-US" altLang="en-US"/>
              <a:pPr>
                <a:defRPr/>
              </a:pPr>
              <a:t>‹#›</a:t>
            </a:fld>
            <a:endParaRPr lang="en-US" altLang="en-US"/>
          </a:p>
        </p:txBody>
      </p:sp>
    </p:spTree>
    <p:extLst>
      <p:ext uri="{BB962C8B-B14F-4D97-AF65-F5344CB8AC3E}">
        <p14:creationId xmlns:p14="http://schemas.microsoft.com/office/powerpoint/2010/main" val="32728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FF33E23-3605-B8FC-484D-0112EB06EE1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731FC0A-0C31-AD2C-E570-9CAAA9C39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B49858-4B4C-2C1C-0415-2CECEDB85D9E}"/>
              </a:ext>
            </a:extLst>
          </p:cNvPr>
          <p:cNvSpPr>
            <a:spLocks noGrp="1" noChangeArrowheads="1"/>
          </p:cNvSpPr>
          <p:nvPr>
            <p:ph type="sldNum" sz="quarter" idx="12"/>
          </p:nvPr>
        </p:nvSpPr>
        <p:spPr>
          <a:ln/>
        </p:spPr>
        <p:txBody>
          <a:bodyPr/>
          <a:lstStyle>
            <a:lvl1pPr>
              <a:defRPr/>
            </a:lvl1pPr>
          </a:lstStyle>
          <a:p>
            <a:pPr>
              <a:defRPr/>
            </a:pPr>
            <a:fld id="{17C7784C-E20A-4576-A533-75B1BF6F355E}" type="slidenum">
              <a:rPr lang="en-US" altLang="en-US"/>
              <a:pPr>
                <a:defRPr/>
              </a:pPr>
              <a:t>‹#›</a:t>
            </a:fld>
            <a:endParaRPr lang="en-US" altLang="en-US"/>
          </a:p>
        </p:txBody>
      </p:sp>
    </p:spTree>
    <p:extLst>
      <p:ext uri="{BB962C8B-B14F-4D97-AF65-F5344CB8AC3E}">
        <p14:creationId xmlns:p14="http://schemas.microsoft.com/office/powerpoint/2010/main" val="178262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5EA29D6-4DD4-1A79-2757-E0801B24ED1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897EFD-A8CD-47AF-09BB-19C13FB7AC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1CDB2B7-E71F-FF68-AE9C-3B6EFBDAA2BA}"/>
              </a:ext>
            </a:extLst>
          </p:cNvPr>
          <p:cNvSpPr>
            <a:spLocks noGrp="1" noChangeArrowheads="1"/>
          </p:cNvSpPr>
          <p:nvPr>
            <p:ph type="sldNum" sz="quarter" idx="12"/>
          </p:nvPr>
        </p:nvSpPr>
        <p:spPr>
          <a:ln/>
        </p:spPr>
        <p:txBody>
          <a:bodyPr/>
          <a:lstStyle>
            <a:lvl1pPr>
              <a:defRPr/>
            </a:lvl1pPr>
          </a:lstStyle>
          <a:p>
            <a:pPr>
              <a:defRPr/>
            </a:pPr>
            <a:fld id="{A57B277A-CC96-4A88-ACA7-C220C62E116C}" type="slidenum">
              <a:rPr lang="en-US" altLang="en-US"/>
              <a:pPr>
                <a:defRPr/>
              </a:pPr>
              <a:t>‹#›</a:t>
            </a:fld>
            <a:endParaRPr lang="en-US" altLang="en-US"/>
          </a:p>
        </p:txBody>
      </p:sp>
    </p:spTree>
    <p:extLst>
      <p:ext uri="{BB962C8B-B14F-4D97-AF65-F5344CB8AC3E}">
        <p14:creationId xmlns:p14="http://schemas.microsoft.com/office/powerpoint/2010/main" val="298179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Rectangle 4">
            <a:extLst>
              <a:ext uri="{FF2B5EF4-FFF2-40B4-BE49-F238E27FC236}">
                <a16:creationId xmlns:a16="http://schemas.microsoft.com/office/drawing/2014/main" id="{51EBA93E-8CB6-F2A4-D690-94AD284DDD3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47AAFE9-E31E-B285-EBED-1AE242B718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8949536-8051-9B66-01CF-10841382420E}"/>
              </a:ext>
            </a:extLst>
          </p:cNvPr>
          <p:cNvSpPr>
            <a:spLocks noGrp="1" noChangeArrowheads="1"/>
          </p:cNvSpPr>
          <p:nvPr>
            <p:ph type="sldNum" sz="quarter" idx="12"/>
          </p:nvPr>
        </p:nvSpPr>
        <p:spPr>
          <a:ln/>
        </p:spPr>
        <p:txBody>
          <a:bodyPr/>
          <a:lstStyle>
            <a:lvl1pPr>
              <a:defRPr/>
            </a:lvl1pPr>
          </a:lstStyle>
          <a:p>
            <a:pPr>
              <a:defRPr/>
            </a:pPr>
            <a:fld id="{3781355E-33C1-4A6D-B265-B334291B79F5}" type="slidenum">
              <a:rPr lang="en-US" altLang="en-US"/>
              <a:pPr>
                <a:defRPr/>
              </a:pPr>
              <a:t>‹#›</a:t>
            </a:fld>
            <a:endParaRPr lang="en-US" altLang="en-US"/>
          </a:p>
        </p:txBody>
      </p:sp>
    </p:spTree>
    <p:extLst>
      <p:ext uri="{BB962C8B-B14F-4D97-AF65-F5344CB8AC3E}">
        <p14:creationId xmlns:p14="http://schemas.microsoft.com/office/powerpoint/2010/main" val="16735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80CB986-EF5A-5631-48EC-43F8FF869E1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E0FD566-67B9-6103-2E05-1FA26A2DBB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385A35B-504A-56B4-DCF1-FA9817E4BB68}"/>
              </a:ext>
            </a:extLst>
          </p:cNvPr>
          <p:cNvSpPr>
            <a:spLocks noGrp="1" noChangeArrowheads="1"/>
          </p:cNvSpPr>
          <p:nvPr>
            <p:ph type="sldNum" sz="quarter" idx="12"/>
          </p:nvPr>
        </p:nvSpPr>
        <p:spPr>
          <a:ln/>
        </p:spPr>
        <p:txBody>
          <a:bodyPr/>
          <a:lstStyle>
            <a:lvl1pPr>
              <a:defRPr/>
            </a:lvl1pPr>
          </a:lstStyle>
          <a:p>
            <a:pPr>
              <a:defRPr/>
            </a:pPr>
            <a:fld id="{E2F57839-9B8B-4495-9B5F-8A172D2E1D58}" type="slidenum">
              <a:rPr lang="en-US" altLang="en-US"/>
              <a:pPr>
                <a:defRPr/>
              </a:pPr>
              <a:t>‹#›</a:t>
            </a:fld>
            <a:endParaRPr lang="en-US" altLang="en-US"/>
          </a:p>
        </p:txBody>
      </p:sp>
    </p:spTree>
    <p:extLst>
      <p:ext uri="{BB962C8B-B14F-4D97-AF65-F5344CB8AC3E}">
        <p14:creationId xmlns:p14="http://schemas.microsoft.com/office/powerpoint/2010/main" val="81522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360DEDE-E9A4-9C2A-07E4-C71F7FE1A3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99AB4C6-C27B-D680-2460-FA97AD628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0DE0659-2BD8-264A-4BAA-DB684FCEF2E8}"/>
              </a:ext>
            </a:extLst>
          </p:cNvPr>
          <p:cNvSpPr>
            <a:spLocks noGrp="1" noChangeArrowheads="1"/>
          </p:cNvSpPr>
          <p:nvPr>
            <p:ph type="sldNum" sz="quarter" idx="12"/>
          </p:nvPr>
        </p:nvSpPr>
        <p:spPr>
          <a:ln/>
        </p:spPr>
        <p:txBody>
          <a:bodyPr/>
          <a:lstStyle>
            <a:lvl1pPr>
              <a:defRPr/>
            </a:lvl1pPr>
          </a:lstStyle>
          <a:p>
            <a:pPr>
              <a:defRPr/>
            </a:pPr>
            <a:fld id="{89B045BC-5C0F-46AB-9392-C605D9C0CA97}" type="slidenum">
              <a:rPr lang="en-US" altLang="en-US"/>
              <a:pPr>
                <a:defRPr/>
              </a:pPr>
              <a:t>‹#›</a:t>
            </a:fld>
            <a:endParaRPr lang="en-US" altLang="en-US"/>
          </a:p>
        </p:txBody>
      </p:sp>
    </p:spTree>
    <p:extLst>
      <p:ext uri="{BB962C8B-B14F-4D97-AF65-F5344CB8AC3E}">
        <p14:creationId xmlns:p14="http://schemas.microsoft.com/office/powerpoint/2010/main" val="182380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A7A552-63C4-5636-C7F3-F8805F5877F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6E47FE-B7BB-7269-DE52-C26B8C6329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B134FC6-460F-D45A-D6E4-DF82D0EBD7F9}"/>
              </a:ext>
            </a:extLst>
          </p:cNvPr>
          <p:cNvSpPr>
            <a:spLocks noGrp="1" noChangeArrowheads="1"/>
          </p:cNvSpPr>
          <p:nvPr>
            <p:ph type="sldNum" sz="quarter" idx="12"/>
          </p:nvPr>
        </p:nvSpPr>
        <p:spPr>
          <a:ln/>
        </p:spPr>
        <p:txBody>
          <a:bodyPr/>
          <a:lstStyle>
            <a:lvl1pPr>
              <a:defRPr/>
            </a:lvl1pPr>
          </a:lstStyle>
          <a:p>
            <a:pPr>
              <a:defRPr/>
            </a:pPr>
            <a:fld id="{BBE4D905-E618-4502-97AD-F406280E9250}" type="slidenum">
              <a:rPr lang="en-US" altLang="en-US"/>
              <a:pPr>
                <a:defRPr/>
              </a:pPr>
              <a:t>‹#›</a:t>
            </a:fld>
            <a:endParaRPr lang="en-US" altLang="en-US"/>
          </a:p>
        </p:txBody>
      </p:sp>
    </p:spTree>
    <p:extLst>
      <p:ext uri="{BB962C8B-B14F-4D97-AF65-F5344CB8AC3E}">
        <p14:creationId xmlns:p14="http://schemas.microsoft.com/office/powerpoint/2010/main" val="70694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EDE62E-C15A-517B-F3BE-58C92637C483}"/>
              </a:ext>
            </a:extLst>
          </p:cNvPr>
          <p:cNvSpPr>
            <a:spLocks noGrp="1" noChangeArrowheads="1"/>
          </p:cNvSpPr>
          <p:nvPr>
            <p:ph type="title"/>
          </p:nvPr>
        </p:nvSpPr>
        <p:spPr bwMode="auto">
          <a:xfrm>
            <a:off x="155448" y="192024"/>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A38870A5-8B23-6F8B-CB85-29F1FFE398BA}"/>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5789E2D5-9884-753A-878C-65321179FF7C}"/>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BE2829AD-B0C7-D4E8-C05D-217C0E477ED7}"/>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85B72A4C-E92D-FC17-EDFC-9B8BB0C57E56}"/>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cs typeface="Arial" panose="020B0604020202020204" pitchFamily="34" charset="0"/>
              </a:defRPr>
            </a:lvl1pPr>
          </a:lstStyle>
          <a:p>
            <a:pPr>
              <a:defRPr/>
            </a:pPr>
            <a:fld id="{EAD84350-367F-4C91-B171-515F7CF29D3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lang="en-US" altLang="en-US" sz="3200" b="0" dirty="0">
          <a:solidFill>
            <a:srgbClr val="2E75B6"/>
          </a:solidFill>
          <a:effectLst/>
          <a:latin typeface="+mn-lt"/>
          <a:ea typeface="ＭＳ Ｐゴシック" pitchFamily="34" charset="-128"/>
          <a:cs typeface="+mj-cs"/>
        </a:defRPr>
      </a:lvl1pPr>
      <a:lvl2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3.sv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74" name="Rectangle 2">
            <a:extLst>
              <a:ext uri="{FF2B5EF4-FFF2-40B4-BE49-F238E27FC236}">
                <a16:creationId xmlns:a16="http://schemas.microsoft.com/office/drawing/2014/main" id="{3ED842D6-5D6F-8C8C-E1D6-7D0955E4A46D}"/>
              </a:ext>
            </a:extLst>
          </p:cNvPr>
          <p:cNvSpPr>
            <a:spLocks noGrp="1" noChangeArrowheads="1"/>
          </p:cNvSpPr>
          <p:nvPr>
            <p:ph type="ctrTitle"/>
          </p:nvPr>
        </p:nvSpPr>
        <p:spPr>
          <a:xfrm>
            <a:off x="628649" y="388308"/>
            <a:ext cx="5391742" cy="1021424"/>
          </a:xfrm>
        </p:spPr>
        <p:txBody>
          <a:bodyPr vert="horz" lIns="91440" tIns="45720" rIns="91440" bIns="45720" rtlCol="0" anchor="b">
            <a:normAutofit/>
          </a:bodyPr>
          <a:lstStyle/>
          <a:p>
            <a:pPr eaLnBrk="1" hangingPunct="1">
              <a:lnSpc>
                <a:spcPct val="90000"/>
              </a:lnSpc>
            </a:pPr>
            <a:r>
              <a:rPr lang="en-US" altLang="en-US" sz="5400" b="0" kern="1200" dirty="0">
                <a:solidFill>
                  <a:schemeClr val="bg1"/>
                </a:solidFill>
                <a:latin typeface="+mj-lt"/>
                <a:ea typeface="+mj-ea"/>
                <a:cs typeface="+mj-cs"/>
              </a:rPr>
              <a:t>Python dictionaries</a:t>
            </a:r>
          </a:p>
        </p:txBody>
      </p:sp>
      <p:cxnSp>
        <p:nvCxnSpPr>
          <p:cNvPr id="3083" name="Straight Connector 308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602039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123608" y="6267491"/>
            <a:ext cx="602039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descr="A book on a table&#10;&#10;Description automatically generated">
            <a:extLst>
              <a:ext uri="{FF2B5EF4-FFF2-40B4-BE49-F238E27FC236}">
                <a16:creationId xmlns:a16="http://schemas.microsoft.com/office/drawing/2014/main" id="{63681B7B-7DE4-F8ED-19F2-2C35A605A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072" y="1552703"/>
            <a:ext cx="3967368" cy="4540964"/>
          </a:xfrm>
          <a:prstGeom prst="rect">
            <a:avLst/>
          </a:prstGeom>
        </p:spPr>
      </p:pic>
      <p:sp>
        <p:nvSpPr>
          <p:cNvPr id="2051" name="Rectangle 3">
            <a:extLst>
              <a:ext uri="{FF2B5EF4-FFF2-40B4-BE49-F238E27FC236}">
                <a16:creationId xmlns:a16="http://schemas.microsoft.com/office/drawing/2014/main" id="{4EC99E4E-D384-CD42-D63C-DBA3EFCA71EE}"/>
              </a:ext>
            </a:extLst>
          </p:cNvPr>
          <p:cNvSpPr>
            <a:spLocks noGrp="1" noChangeArrowheads="1"/>
          </p:cNvSpPr>
          <p:nvPr>
            <p:ph type="subTitle" idx="1"/>
          </p:nvPr>
        </p:nvSpPr>
        <p:spPr>
          <a:xfrm>
            <a:off x="2090175" y="5503390"/>
            <a:ext cx="1207102" cy="212090"/>
          </a:xfrm>
        </p:spPr>
        <p:txBody>
          <a:bodyPr/>
          <a:lstStyle/>
          <a:p>
            <a:pPr algn="r" eaLnBrk="1" hangingPunct="1">
              <a:lnSpc>
                <a:spcPct val="80000"/>
              </a:lnSpc>
              <a:defRPr/>
            </a:pPr>
            <a:r>
              <a:rPr lang="en-US" sz="1220" dirty="0">
                <a:solidFill>
                  <a:srgbClr val="262673"/>
                </a:solidFill>
                <a:latin typeface="+mn-lt"/>
                <a:ea typeface="ＭＳ Ｐゴシック" charset="0"/>
                <a:cs typeface="ＭＳ Ｐゴシック" charset="0"/>
              </a:rPr>
              <a:t>Dr. Tateosian</a:t>
            </a:r>
            <a:endParaRPr lang="en-US" sz="2000" dirty="0">
              <a:solidFill>
                <a:srgbClr val="262673"/>
              </a:solidFill>
              <a:ea typeface="ＭＳ Ｐゴシック" charset="0"/>
            </a:endParaRPr>
          </a:p>
        </p:txBody>
      </p:sp>
      <p:sp>
        <p:nvSpPr>
          <p:cNvPr id="3076" name="TextBox 3">
            <a:extLst>
              <a:ext uri="{FF2B5EF4-FFF2-40B4-BE49-F238E27FC236}">
                <a16:creationId xmlns:a16="http://schemas.microsoft.com/office/drawing/2014/main" id="{F8B6C360-2F5D-A194-56B4-49E52A40FB52}"/>
              </a:ext>
            </a:extLst>
          </p:cNvPr>
          <p:cNvSpPr txBox="1">
            <a:spLocks noChangeArrowheads="1"/>
          </p:cNvSpPr>
          <p:nvPr/>
        </p:nvSpPr>
        <p:spPr bwMode="auto">
          <a:xfrm>
            <a:off x="990600" y="3276600"/>
            <a:ext cx="2392792"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Motivation</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What are they?</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Syntax</a:t>
            </a:r>
          </a:p>
          <a:p>
            <a:pPr marL="278892" lvl="1" algn="r" eaLnBrk="1" hangingPunct="1">
              <a:spcBef>
                <a:spcPct val="0"/>
              </a:spcBef>
              <a:spcAft>
                <a:spcPts val="600"/>
              </a:spcAft>
            </a:pPr>
            <a:r>
              <a:rPr lang="en-US" altLang="en-US" sz="1800" dirty="0">
                <a:solidFill>
                  <a:srgbClr val="CC7A6C"/>
                </a:solidFill>
              </a:rPr>
              <a:t>Methods</a:t>
            </a:r>
          </a:p>
          <a:p>
            <a:pPr marL="278892" lvl="1" algn="r" eaLnBrk="1" hangingPunct="1">
              <a:spcBef>
                <a:spcPct val="0"/>
              </a:spcBef>
              <a:spcAft>
                <a:spcPts val="600"/>
              </a:spcAft>
            </a:pPr>
            <a:r>
              <a:rPr lang="en-US" altLang="en-US" sz="1800" dirty="0">
                <a:solidFill>
                  <a:srgbClr val="CC7A6C"/>
                </a:solidFill>
              </a:rPr>
              <a:t>Operations</a:t>
            </a:r>
          </a:p>
          <a:p>
            <a:pPr marL="278892" lvl="1" algn="r" eaLnBrk="1" hangingPunct="1">
              <a:spcBef>
                <a:spcPct val="0"/>
              </a:spcBef>
              <a:spcAft>
                <a:spcPts val="600"/>
              </a:spcAft>
            </a:pPr>
            <a:r>
              <a:rPr lang="en-US" altLang="en-US" sz="1800" dirty="0">
                <a:solidFill>
                  <a:srgbClr val="CC7A6C"/>
                </a:solidFill>
              </a:rPr>
              <a:t>Looping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838200"/>
            <a:ext cx="8839200" cy="5410200"/>
          </a:xfrm>
          <a:ln w="76200"/>
        </p:spPr>
        <p:txBody>
          <a:bodyPr/>
          <a:lstStyle/>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Create an empty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Create a non-empty dictionary.</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rivers = {'Nile':6650, 'Amazon':6400, 'Yangtze':6300}</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Create a dictionary with items "</a:t>
            </a:r>
            <a:r>
              <a:rPr lang="en-US" sz="2200" dirty="0" err="1">
                <a:ea typeface="ＭＳ Ｐゴシック" pitchFamily="34" charset="-128"/>
              </a:rPr>
              <a:t>color":"gray</a:t>
            </a:r>
            <a:r>
              <a:rPr lang="en-US" sz="2200" dirty="0">
                <a:ea typeface="ＭＳ Ｐゴシック" pitchFamily="34" charset="-128"/>
              </a:rPr>
              <a:t>" and  "</a:t>
            </a:r>
            <a:r>
              <a:rPr lang="en-US" sz="2200" dirty="0" err="1">
                <a:ea typeface="ＭＳ Ｐゴシック" pitchFamily="34" charset="-128"/>
              </a:rPr>
              <a:t>fill":False</a:t>
            </a:r>
            <a:r>
              <a:rPr lang="en-US" sz="2200" dirty="0">
                <a:ea typeface="ＭＳ Ｐゴシック" pitchFamily="34" charset="-128"/>
              </a:rPr>
              <a:t>.</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 = {'</a:t>
            </a:r>
            <a:r>
              <a:rPr lang="en-US" sz="1800" dirty="0" err="1">
                <a:latin typeface="Courier New" panose="02070309020205020404" pitchFamily="49" charset="0"/>
                <a:ea typeface="ＭＳ Ｐゴシック" pitchFamily="34" charset="-128"/>
                <a:cs typeface="Courier New" panose="02070309020205020404" pitchFamily="49" charset="0"/>
              </a:rPr>
              <a:t>color':'gray</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fill':False</a:t>
            </a: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endParaRPr lang="en-US" sz="1600" dirty="0">
              <a:solidFill>
                <a:srgbClr val="3C8C93"/>
              </a:solidFill>
              <a:ea typeface="ＭＳ Ｐゴシック" pitchFamily="34" charset="-128"/>
            </a:endParaRPr>
          </a:p>
        </p:txBody>
      </p:sp>
      <p:pic>
        <p:nvPicPr>
          <p:cNvPr id="7" name="Picture 6" descr="A mountain range with trees and grass">
            <a:extLst>
              <a:ext uri="{FF2B5EF4-FFF2-40B4-BE49-F238E27FC236}">
                <a16:creationId xmlns:a16="http://schemas.microsoft.com/office/drawing/2014/main" id="{C3F5D4E2-B4E9-B8B5-3C34-A0D9AFA5C3DC}"/>
              </a:ext>
            </a:extLst>
          </p:cNvPr>
          <p:cNvPicPr>
            <a:picLocks noChangeAspect="1"/>
          </p:cNvPicPr>
          <p:nvPr/>
        </p:nvPicPr>
        <p:blipFill rotWithShape="1">
          <a:blip r:embed="rId3">
            <a:extLst>
              <a:ext uri="{28A0092B-C50C-407E-A947-70E740481C1C}">
                <a14:useLocalDpi xmlns:a14="http://schemas.microsoft.com/office/drawing/2010/main" val="0"/>
              </a:ext>
            </a:extLst>
          </a:blip>
          <a:srcRect b="2222"/>
          <a:stretch/>
        </p:blipFill>
        <p:spPr>
          <a:xfrm>
            <a:off x="5142746" y="597194"/>
            <a:ext cx="4068348" cy="2983455"/>
          </a:xfrm>
          <a:prstGeom prst="rect">
            <a:avLst/>
          </a:prstGeom>
          <a:effectLst>
            <a:softEdge rad="330200"/>
          </a:effectLst>
        </p:spPr>
      </p:pic>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Create a dictionary</a:t>
            </a:r>
          </a:p>
        </p:txBody>
      </p:sp>
      <p:cxnSp>
        <p:nvCxnSpPr>
          <p:cNvPr id="9" name="Straight Connector 8">
            <a:extLst>
              <a:ext uri="{FF2B5EF4-FFF2-40B4-BE49-F238E27FC236}">
                <a16:creationId xmlns:a16="http://schemas.microsoft.com/office/drawing/2014/main" id="{45E739F1-4C93-91B0-3F84-564E82B3CACC}"/>
              </a:ext>
            </a:extLst>
          </p:cNvPr>
          <p:cNvCxnSpPr/>
          <p:nvPr/>
        </p:nvCxnSpPr>
        <p:spPr bwMode="auto">
          <a:xfrm>
            <a:off x="3581400" y="6015335"/>
            <a:ext cx="17526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CDECCC40-CC19-CBF3-7848-D0251CC7B91A}"/>
              </a:ext>
            </a:extLst>
          </p:cNvPr>
          <p:cNvCxnSpPr/>
          <p:nvPr/>
        </p:nvCxnSpPr>
        <p:spPr bwMode="auto">
          <a:xfrm>
            <a:off x="5791200" y="6015335"/>
            <a:ext cx="16002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0FD9B151-F2C1-ECCE-54D2-D9B44848A399}"/>
              </a:ext>
            </a:extLst>
          </p:cNvPr>
          <p:cNvSpPr/>
          <p:nvPr/>
        </p:nvSpPr>
        <p:spPr bwMode="auto">
          <a:xfrm>
            <a:off x="5334000" y="5831413"/>
            <a:ext cx="228600" cy="228592"/>
          </a:xfrm>
          <a:prstGeom prst="ellipse">
            <a:avLst/>
          </a:prstGeom>
          <a:noFill/>
          <a:ln w="38100"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
        <p:nvSpPr>
          <p:cNvPr id="15" name="TextBox 14">
            <a:extLst>
              <a:ext uri="{FF2B5EF4-FFF2-40B4-BE49-F238E27FC236}">
                <a16:creationId xmlns:a16="http://schemas.microsoft.com/office/drawing/2014/main" id="{A42A0912-1895-80B8-160A-9E65B14B90E6}"/>
              </a:ext>
            </a:extLst>
          </p:cNvPr>
          <p:cNvSpPr txBox="1"/>
          <p:nvPr/>
        </p:nvSpPr>
        <p:spPr>
          <a:xfrm>
            <a:off x="5943600" y="6472535"/>
            <a:ext cx="920445" cy="461665"/>
          </a:xfrm>
          <a:prstGeom prst="rect">
            <a:avLst/>
          </a:prstGeom>
          <a:noFill/>
        </p:spPr>
        <p:txBody>
          <a:bodyPr wrap="none" rtlCol="0">
            <a:spAutoFit/>
          </a:bodyPr>
          <a:lstStyle/>
          <a:p>
            <a:r>
              <a:rPr lang="en-US" sz="2400" dirty="0">
                <a:solidFill>
                  <a:srgbClr val="FB6CA5"/>
                </a:solidFill>
              </a:rPr>
              <a:t>items</a:t>
            </a:r>
            <a:endParaRPr lang="en-US" dirty="0">
              <a:solidFill>
                <a:srgbClr val="FB6CA5"/>
              </a:solidFill>
            </a:endParaRPr>
          </a:p>
        </p:txBody>
      </p:sp>
      <p:cxnSp>
        <p:nvCxnSpPr>
          <p:cNvPr id="16" name="Straight Arrow Connector 15">
            <a:extLst>
              <a:ext uri="{FF2B5EF4-FFF2-40B4-BE49-F238E27FC236}">
                <a16:creationId xmlns:a16="http://schemas.microsoft.com/office/drawing/2014/main" id="{E0793AAE-C1A0-1B2D-6141-159DB30A0996}"/>
              </a:ext>
            </a:extLst>
          </p:cNvPr>
          <p:cNvCxnSpPr/>
          <p:nvPr/>
        </p:nvCxnSpPr>
        <p:spPr bwMode="auto">
          <a:xfrm flipH="1" flipV="1">
            <a:off x="5181600" y="6060005"/>
            <a:ext cx="685800" cy="4887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BAF9CEEB-8423-C429-7368-34436624C8AA}"/>
              </a:ext>
            </a:extLst>
          </p:cNvPr>
          <p:cNvCxnSpPr/>
          <p:nvPr/>
        </p:nvCxnSpPr>
        <p:spPr bwMode="auto">
          <a:xfrm flipV="1">
            <a:off x="6629400" y="6060005"/>
            <a:ext cx="0" cy="4125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94351776-DCC7-2AD3-48DD-4E3E877AF1DA}"/>
              </a:ext>
            </a:extLst>
          </p:cNvPr>
          <p:cNvSpPr/>
          <p:nvPr/>
        </p:nvSpPr>
        <p:spPr bwMode="auto">
          <a:xfrm>
            <a:off x="4385440" y="5710536"/>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49801DC6-D6B7-CCB0-BBFB-CE1F161668D6}"/>
              </a:ext>
            </a:extLst>
          </p:cNvPr>
          <p:cNvSpPr/>
          <p:nvPr/>
        </p:nvSpPr>
        <p:spPr bwMode="auto">
          <a:xfrm>
            <a:off x="6421820" y="5665867"/>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0457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836152" cy="457200"/>
          </a:xfrm>
        </p:spPr>
        <p:txBody>
          <a:bodyPr/>
          <a:lstStyle/>
          <a:p>
            <a:pPr eaLnBrk="1" hangingPunct="1"/>
            <a:r>
              <a:rPr lang="en-US" altLang="en-US" dirty="0">
                <a:solidFill>
                  <a:srgbClr val="262673"/>
                </a:solidFill>
              </a:rPr>
              <a:t>Get the 3</a:t>
            </a:r>
            <a:r>
              <a:rPr lang="en-US" altLang="en-US" baseline="30000" dirty="0">
                <a:solidFill>
                  <a:srgbClr val="262673"/>
                </a:solidFill>
              </a:rPr>
              <a:t>rd</a:t>
            </a:r>
            <a:r>
              <a:rPr lang="en-US" altLang="en-US" dirty="0">
                <a:solidFill>
                  <a:srgbClr val="262673"/>
                </a:solidFill>
              </a:rPr>
              <a:t> item's value in the dictionary</a:t>
            </a:r>
            <a:endParaRPr lang="en-US" altLang="en-US" sz="3200" dirty="0">
              <a:solidFill>
                <a:srgbClr val="262673"/>
              </a:solidFill>
            </a:endParaRP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143000"/>
            <a:ext cx="8686800" cy="5410200"/>
          </a:xfrm>
          <a:ln w="76200"/>
        </p:spPr>
        <p:txBody>
          <a:bodyPr/>
          <a:lstStyle/>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cov1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[2]</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endPar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200" dirty="0">
                <a:solidFill>
                  <a:srgbClr val="669900"/>
                </a:solidFill>
                <a:ea typeface="ＭＳ Ｐゴシック" pitchFamily="34" charset="-128"/>
              </a:rPr>
              <a:t>There are 3 items in the dictionary… With zero-based indexing,</a:t>
            </a:r>
            <a:br>
              <a:rPr lang="en-US" sz="1200" dirty="0">
                <a:solidFill>
                  <a:srgbClr val="669900"/>
                </a:solidFill>
                <a:ea typeface="ＭＳ Ｐゴシック" pitchFamily="34" charset="-128"/>
              </a:rPr>
            </a:br>
            <a:r>
              <a:rPr lang="en-US" sz="1200" dirty="0">
                <a:solidFill>
                  <a:srgbClr val="669900"/>
                </a:solidFill>
                <a:ea typeface="ＭＳ Ｐゴシック" pitchFamily="34" charset="-128"/>
              </a:rPr>
              <a:t>why doesn'</a:t>
            </a:r>
            <a:r>
              <a:rPr lang="en-US" altLang="ja-JP" sz="1200" dirty="0">
                <a:solidFill>
                  <a:srgbClr val="669900"/>
                </a:solidFill>
                <a:ea typeface="ＭＳ Ｐゴシック" pitchFamily="34" charset="-128"/>
              </a:rPr>
              <a:t>t this give the 3</a:t>
            </a:r>
            <a:r>
              <a:rPr lang="en-US" altLang="ja-JP" sz="1200" baseline="30000" dirty="0">
                <a:solidFill>
                  <a:srgbClr val="669900"/>
                </a:solidFill>
                <a:ea typeface="ＭＳ Ｐゴシック" pitchFamily="34" charset="-128"/>
              </a:rPr>
              <a:t>rd</a:t>
            </a:r>
            <a:r>
              <a:rPr lang="en-US" altLang="ja-JP" sz="1200" dirty="0">
                <a:solidFill>
                  <a:srgbClr val="669900"/>
                </a:solidFill>
                <a:ea typeface="ＭＳ Ｐゴシック" pitchFamily="34" charset="-128"/>
              </a:rPr>
              <a:t> item?</a:t>
            </a:r>
          </a:p>
          <a:p>
            <a:pPr marL="0" indent="0" eaLnBrk="1" hangingPunct="1">
              <a:buNone/>
              <a:defRPr/>
            </a:pPr>
            <a:r>
              <a:rPr lang="en-US" sz="2400" dirty="0">
                <a:solidFill>
                  <a:schemeClr val="bg2">
                    <a:lumMod val="25000"/>
                  </a:schemeClr>
                </a:solidFill>
                <a:latin typeface="Consolas" panose="020B0609020204030204" pitchFamily="49" charset="0"/>
                <a:ea typeface="ＭＳ Ｐゴシック" pitchFamily="34" charset="-128"/>
              </a:rPr>
              <a:t>--------------------------------------------------</a:t>
            </a: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ja-JP" sz="2000" dirty="0">
                <a:latin typeface="Courier New" panose="02070309020205020404" pitchFamily="49" charset="0"/>
                <a:ea typeface="ＭＳ Ｐゴシック" pitchFamily="34" charset="-128"/>
                <a:cs typeface="Courier New" panose="02070309020205020404" pitchFamily="49" charset="0"/>
              </a:rPr>
              <a:t>8]</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a:t>
            </a:r>
          </a:p>
          <a:p>
            <a:pPr lvl="1" eaLnBrk="1" hangingPunct="1">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400" dirty="0">
                <a:solidFill>
                  <a:srgbClr val="669900"/>
                </a:solidFill>
                <a:ea typeface="ＭＳ Ｐゴシック" pitchFamily="34" charset="-128"/>
              </a:rPr>
              <a:t>		</a:t>
            </a: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182880" y="4114800"/>
            <a:ext cx="2971800" cy="381000"/>
          </a:xfrm>
          <a:prstGeom prst="rect">
            <a:avLst/>
          </a:prstGeom>
          <a:no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t>Use </a:t>
            </a:r>
            <a:r>
              <a:rPr lang="en-US" altLang="en-US" sz="1800" i="1" dirty="0"/>
              <a:t>access-by-key syntax</a:t>
            </a:r>
            <a:endParaRPr lang="en-US" altLang="en-US" sz="1800" dirty="0"/>
          </a:p>
        </p:txBody>
      </p:sp>
      <p:pic>
        <p:nvPicPr>
          <p:cNvPr id="4" name="Graphic 3" descr="Close with solid fill">
            <a:extLst>
              <a:ext uri="{FF2B5EF4-FFF2-40B4-BE49-F238E27FC236}">
                <a16:creationId xmlns:a16="http://schemas.microsoft.com/office/drawing/2014/main" id="{C60D96C9-5753-D019-E939-8978B3C32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6457" y="1777562"/>
            <a:ext cx="1752600" cy="1752600"/>
          </a:xfrm>
          <a:prstGeom prst="rect">
            <a:avLst/>
          </a:prstGeom>
        </p:spPr>
      </p:pic>
      <p:sp>
        <p:nvSpPr>
          <p:cNvPr id="5" name="TextBox 4">
            <a:extLst>
              <a:ext uri="{FF2B5EF4-FFF2-40B4-BE49-F238E27FC236}">
                <a16:creationId xmlns:a16="http://schemas.microsoft.com/office/drawing/2014/main" id="{0AB6059A-9EDE-2620-05B7-9AE82B135660}"/>
              </a:ext>
            </a:extLst>
          </p:cNvPr>
          <p:cNvSpPr txBox="1"/>
          <p:nvPr/>
        </p:nvSpPr>
        <p:spPr>
          <a:xfrm>
            <a:off x="7429500" y="2450068"/>
            <a:ext cx="1095172" cy="369332"/>
          </a:xfrm>
          <a:prstGeom prst="rect">
            <a:avLst/>
          </a:prstGeom>
          <a:noFill/>
        </p:spPr>
        <p:txBody>
          <a:bodyPr wrap="none" rtlCol="0">
            <a:spAutoFit/>
          </a:bodyPr>
          <a:lstStyle/>
          <a:p>
            <a:r>
              <a:rPr lang="en-US" dirty="0" err="1">
                <a:solidFill>
                  <a:srgbClr val="C00000"/>
                </a:solidFill>
              </a:rPr>
              <a:t>KeyError</a:t>
            </a:r>
            <a:endParaRPr lang="en-US" dirty="0">
              <a:solidFill>
                <a:srgbClr val="C00000"/>
              </a:solidFill>
            </a:endParaRPr>
          </a:p>
        </p:txBody>
      </p:sp>
      <p:pic>
        <p:nvPicPr>
          <p:cNvPr id="6" name="Graphic 5" descr="Checkmark with solid fill">
            <a:extLst>
              <a:ext uri="{FF2B5EF4-FFF2-40B4-BE49-F238E27FC236}">
                <a16:creationId xmlns:a16="http://schemas.microsoft.com/office/drawing/2014/main" id="{58D89194-F440-1F61-C23B-9C77F084D7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6457" y="4572000"/>
            <a:ext cx="1752600" cy="1752600"/>
          </a:xfrm>
          <a:prstGeom prst="rect">
            <a:avLst/>
          </a:prstGeom>
        </p:spPr>
      </p:pic>
    </p:spTree>
    <p:extLst>
      <p:ext uri="{BB962C8B-B14F-4D97-AF65-F5344CB8AC3E}">
        <p14:creationId xmlns:p14="http://schemas.microsoft.com/office/powerpoint/2010/main" val="17836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001000" cy="457200"/>
          </a:xfrm>
        </p:spPr>
        <p:txBody>
          <a:bodyPr/>
          <a:lstStyle/>
          <a:p>
            <a:pPr eaLnBrk="1" hangingPunct="1"/>
            <a:r>
              <a:rPr lang="en-US" altLang="en-US" sz="3200" dirty="0">
                <a:solidFill>
                  <a:srgbClr val="262673"/>
                </a:solidFill>
              </a:rPr>
              <a:t>Access-by-key</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371600"/>
            <a:ext cx="8686800" cy="5410200"/>
          </a:xfrm>
          <a:ln w="76200"/>
        </p:spPr>
        <p:txBody>
          <a:bodyPr/>
          <a:lstStyle/>
          <a:p>
            <a:pPr marL="0" indent="0" eaLnBrk="1" hangingPunct="1">
              <a:buNone/>
              <a:defRPr/>
            </a:pPr>
            <a:r>
              <a:rPr lang="en-US" sz="2400" dirty="0">
                <a:ea typeface="ＭＳ Ｐゴシック" pitchFamily="34" charset="-128"/>
              </a:rPr>
              <a:t>Instead of an index, use a key inside square braces. </a:t>
            </a:r>
          </a:p>
          <a:p>
            <a:pPr marL="0" indent="0" eaLnBrk="1" hangingPunct="1">
              <a:buNone/>
              <a:defRPr/>
            </a:pPr>
            <a:r>
              <a:rPr lang="en-US" sz="2400" dirty="0">
                <a:ea typeface="ＭＳ Ｐゴシック" pitchFamily="34" charset="-128"/>
              </a:rPr>
              <a:t>                                    </a:t>
            </a:r>
            <a:r>
              <a:rPr lang="en-US" sz="4000" dirty="0"/>
              <a:t>d[k]</a:t>
            </a: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Get the value of the item which has key 5.    </a:t>
            </a:r>
          </a:p>
          <a:p>
            <a:pPr lvl="1" eaLnBrk="1" hangingPunct="1">
              <a:defRPr/>
            </a:pPr>
            <a:r>
              <a:rPr lang="en-US" sz="2000" dirty="0">
                <a:ea typeface="ＭＳ Ｐゴシック" pitchFamily="34" charset="-128"/>
              </a:rPr>
              <a:t>	</a:t>
            </a: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[5]</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rPr>
              <a:t>'park'</a:t>
            </a:r>
          </a:p>
          <a:p>
            <a:pPr eaLnBrk="1" hangingPunct="1">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eaLnBrk="1" hangingPunct="1">
              <a:defRPr/>
            </a:pP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7" name="TextBox 6">
            <a:extLst>
              <a:ext uri="{FF2B5EF4-FFF2-40B4-BE49-F238E27FC236}">
                <a16:creationId xmlns:a16="http://schemas.microsoft.com/office/drawing/2014/main" id="{B99813B3-9221-3F5B-4B8D-5F161EE0F0FE}"/>
              </a:ext>
            </a:extLst>
          </p:cNvPr>
          <p:cNvSpPr txBox="1">
            <a:spLocks noChangeArrowheads="1"/>
          </p:cNvSpPr>
          <p:nvPr/>
        </p:nvSpPr>
        <p:spPr bwMode="auto">
          <a:xfrm>
            <a:off x="5709920" y="4538246"/>
            <a:ext cx="3467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0" indent="0" eaLnBrk="1" hangingPunct="1">
              <a:spcBef>
                <a:spcPct val="0"/>
              </a:spcBef>
              <a:buNone/>
            </a:pPr>
            <a:r>
              <a:rPr lang="en-US" altLang="en-US" sz="1600" dirty="0">
                <a:solidFill>
                  <a:srgbClr val="FF0066"/>
                </a:solidFill>
              </a:rPr>
              <a:t># Looks like indexing but it</a:t>
            </a:r>
            <a:r>
              <a:rPr lang="ja-JP" altLang="en-US" sz="1600" dirty="0">
                <a:solidFill>
                  <a:srgbClr val="FF0066"/>
                </a:solidFill>
              </a:rPr>
              <a:t>’</a:t>
            </a:r>
            <a:r>
              <a:rPr lang="en-US" altLang="ja-JP" sz="1600" dirty="0">
                <a:solidFill>
                  <a:srgbClr val="FF0066"/>
                </a:solidFill>
              </a:rPr>
              <a:t>s NOT</a:t>
            </a: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4305343" y="2046302"/>
            <a:ext cx="2971800" cy="381000"/>
          </a:xfrm>
          <a:prstGeom prst="rect">
            <a:avLst/>
          </a:prstGeom>
          <a:solidFill>
            <a:srgbClr val="F5F5F6"/>
          </a:solid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ym typeface="Wingdings" panose="05000000000000000000" pitchFamily="2" charset="2"/>
              </a:rPr>
              <a:t></a:t>
            </a:r>
            <a:r>
              <a:rPr lang="en-US" altLang="en-US" sz="1800" i="1" dirty="0"/>
              <a:t>access-by-key syntax</a:t>
            </a:r>
            <a:endParaRPr lang="en-US" altLang="en-US" sz="1800" dirty="0"/>
          </a:p>
        </p:txBody>
      </p:sp>
      <p:pic>
        <p:nvPicPr>
          <p:cNvPr id="2" name="Picture 1" descr="A hand pointing at something&#10;&#10;Description automatically generated">
            <a:extLst>
              <a:ext uri="{FF2B5EF4-FFF2-40B4-BE49-F238E27FC236}">
                <a16:creationId xmlns:a16="http://schemas.microsoft.com/office/drawing/2014/main" id="{B0B97FBE-136A-08FD-EA62-DB2C31442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4574914" y="4358324"/>
            <a:ext cx="1058257" cy="636273"/>
          </a:xfrm>
          <a:prstGeom prst="rect">
            <a:avLst/>
          </a:prstGeom>
        </p:spPr>
      </p:pic>
      <p:pic>
        <p:nvPicPr>
          <p:cNvPr id="13" name="Graphic 12" descr="Close with solid fill">
            <a:extLst>
              <a:ext uri="{FF2B5EF4-FFF2-40B4-BE49-F238E27FC236}">
                <a16:creationId xmlns:a16="http://schemas.microsoft.com/office/drawing/2014/main" id="{13DF69D1-494C-6A7A-2CD5-86167BD27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628" y="4261114"/>
            <a:ext cx="914400" cy="914400"/>
          </a:xfrm>
          <a:prstGeom prst="rect">
            <a:avLst/>
          </a:prstGeom>
        </p:spPr>
      </p:pic>
      <p:pic>
        <p:nvPicPr>
          <p:cNvPr id="3" name="Graphic 2" descr="Close with solid fill">
            <a:extLst>
              <a:ext uri="{FF2B5EF4-FFF2-40B4-BE49-F238E27FC236}">
                <a16:creationId xmlns:a16="http://schemas.microsoft.com/office/drawing/2014/main" id="{BE9A00F8-2E85-01A0-D8E4-21B5EAABF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628" y="4247521"/>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000"/>
                                        <p:tgtEl>
                                          <p:spTgt spid="2"/>
                                        </p:tgtEl>
                                      </p:cBhvr>
                                    </p:animEffect>
                                    <p:anim calcmode="lin" valueType="num">
                                      <p:cBhvr>
                                        <p:cTn id="26" dur="2000" fill="hold"/>
                                        <p:tgtEl>
                                          <p:spTgt spid="2"/>
                                        </p:tgtEl>
                                        <p:attrNameLst>
                                          <p:attrName>ppt_w</p:attrName>
                                        </p:attrNameLst>
                                      </p:cBhvr>
                                      <p:tavLst>
                                        <p:tav tm="0" fmla="#ppt_w*sin(2.5*pi*$)">
                                          <p:val>
                                            <p:fltVal val="0"/>
                                          </p:val>
                                        </p:tav>
                                        <p:tav tm="100000">
                                          <p:val>
                                            <p:fltVal val="1"/>
                                          </p:val>
                                        </p:tav>
                                      </p:tavLst>
                                    </p:anim>
                                    <p:anim calcmode="lin" valueType="num">
                                      <p:cBhvr>
                                        <p:cTn id="27" dur="2000" fill="hold"/>
                                        <p:tgtEl>
                                          <p:spTgt spid="2"/>
                                        </p:tgtEl>
                                        <p:attrNameLst>
                                          <p:attrName>ppt_h</p:attrName>
                                        </p:attrNameLst>
                                      </p:cBhvr>
                                      <p:tavLst>
                                        <p:tav tm="0">
                                          <p:val>
                                            <p:strVal val="#ppt_h"/>
                                          </p:val>
                                        </p:tav>
                                        <p:tav tm="100000">
                                          <p:val>
                                            <p:strVal val="#ppt_h"/>
                                          </p:val>
                                        </p:tav>
                                      </p:tavLst>
                                    </p:anim>
                                  </p:childTnLst>
                                </p:cTn>
                              </p:par>
                              <p:par>
                                <p:cTn id="28" presetID="1"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childTnLst>
                                </p:cTn>
                              </p:par>
                              <p:par>
                                <p:cTn id="30" presetID="45"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anim calcmode="lin" valueType="num">
                                      <p:cBhvr>
                                        <p:cTn id="33" dur="2000" fill="hold"/>
                                        <p:tgtEl>
                                          <p:spTgt spid="13"/>
                                        </p:tgtEl>
                                        <p:attrNameLst>
                                          <p:attrName>ppt_w</p:attrName>
                                        </p:attrNameLst>
                                      </p:cBhvr>
                                      <p:tavLst>
                                        <p:tav tm="0" fmla="#ppt_w*sin(2.5*pi*$)">
                                          <p:val>
                                            <p:fltVal val="0"/>
                                          </p:val>
                                        </p:tav>
                                        <p:tav tm="100000">
                                          <p:val>
                                            <p:fltVal val="1"/>
                                          </p:val>
                                        </p:tav>
                                      </p:tavLst>
                                    </p:anim>
                                    <p:anim calcmode="lin" valueType="num">
                                      <p:cBhvr>
                                        <p:cTn id="34" dur="2000" fill="hold"/>
                                        <p:tgtEl>
                                          <p:spTgt spid="13"/>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2000"/>
                                        <p:tgtEl>
                                          <p:spTgt spid="3"/>
                                        </p:tgtEl>
                                      </p:cBhvr>
                                    </p:animEffect>
                                    <p:anim calcmode="lin" valueType="num">
                                      <p:cBhvr>
                                        <p:cTn id="38" dur="2000" fill="hold"/>
                                        <p:tgtEl>
                                          <p:spTgt spid="3"/>
                                        </p:tgtEl>
                                        <p:attrNameLst>
                                          <p:attrName>ppt_w</p:attrName>
                                        </p:attrNameLst>
                                      </p:cBhvr>
                                      <p:tavLst>
                                        <p:tav tm="0" fmla="#ppt_w*sin(2.5*pi*$)">
                                          <p:val>
                                            <p:fltVal val="0"/>
                                          </p:val>
                                        </p:tav>
                                        <p:tav tm="100000">
                                          <p:val>
                                            <p:fltVal val="1"/>
                                          </p:val>
                                        </p:tav>
                                      </p:tavLst>
                                    </p:anim>
                                    <p:anim calcmode="lin" valueType="num">
                                      <p:cBhvr>
                                        <p:cTn id="3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Modify a dictionary*</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152400" y="914400"/>
            <a:ext cx="89916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dirty="0">
                <a:ea typeface="ＭＳ Ｐゴシック" pitchFamily="34" charset="-128"/>
              </a:rPr>
              <a:t>Add the item "</a:t>
            </a:r>
            <a:r>
              <a:rPr lang="en-US" sz="2400" dirty="0" err="1">
                <a:ea typeface="ＭＳ Ｐゴシック" pitchFamily="34" charset="-128"/>
              </a:rPr>
              <a:t>outline":"solid</a:t>
            </a:r>
            <a:r>
              <a:rPr lang="en-US" sz="2400" dirty="0">
                <a:ea typeface="ＭＳ Ｐゴシック" pitchFamily="34" charset="-128"/>
              </a:rPr>
              <a:t>" to mountain (an existing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&gt;&gt;&gt; mountain["outline"] = "solid" </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mountain</a:t>
            </a:r>
            <a:endParaRPr lang="en-US" altLang="ja-JP"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Modify the color value to blue.</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mountain["color"] = "blue"</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'blue', 'fill': False, 'outline': 'solid'}</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*You can also remove items. </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3512419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Add item vs . Modify item</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914400"/>
            <a:ext cx="88392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i="1" dirty="0">
                <a:ea typeface="ＭＳ Ｐゴシック" pitchFamily="34" charset="-128"/>
              </a:rPr>
              <a:t>Add</a:t>
            </a:r>
            <a:r>
              <a:rPr lang="en-US" sz="2400" dirty="0">
                <a:ea typeface="ＭＳ Ｐゴシック" pitchFamily="34" charset="-128"/>
              </a:rPr>
              <a:t> an item</a:t>
            </a:r>
            <a:r>
              <a:rPr lang="en-US" sz="1800" dirty="0">
                <a:latin typeface="Courier New" panose="02070309020205020404" pitchFamily="49" charset="0"/>
                <a:ea typeface="ＭＳ Ｐゴシック" pitchFamily="34" charset="-128"/>
                <a:cs typeface="Courier New" panose="02070309020205020404" pitchFamily="49" charset="0"/>
              </a:rPr>
              <a:t>.</a:t>
            </a:r>
            <a:br>
              <a:rPr lang="en-US" sz="1800" dirty="0">
                <a:latin typeface="Courier New" panose="02070309020205020404" pitchFamily="49" charset="0"/>
                <a:ea typeface="ＭＳ Ｐゴシック" pitchFamily="34" charset="-128"/>
                <a:cs typeface="Courier New" panose="02070309020205020404" pitchFamily="49" charset="0"/>
              </a:rPr>
            </a:b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mountain["outline"] = "solid"</a:t>
            </a:r>
          </a:p>
          <a:p>
            <a:pPr lvl="1" eaLnBrk="1" hangingPunct="1">
              <a:defRPr/>
            </a:pPr>
            <a:r>
              <a:rPr lang="en-US" altLang="ja-JP"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endParaRPr lang="en-US" sz="2200" dirty="0">
              <a:ea typeface="ＭＳ Ｐゴシック" pitchFamily="34" charset="-128"/>
            </a:endParaRPr>
          </a:p>
          <a:p>
            <a:pPr marL="0" indent="0" eaLnBrk="1" hangingPunct="1">
              <a:buNone/>
              <a:defRPr/>
            </a:pPr>
            <a:r>
              <a:rPr lang="en-US" sz="2200" i="1" dirty="0">
                <a:ea typeface="ＭＳ Ｐゴシック" pitchFamily="34" charset="-128"/>
              </a:rPr>
              <a:t>Modify</a:t>
            </a:r>
            <a:r>
              <a:rPr lang="en-US" sz="2200" dirty="0">
                <a:ea typeface="ＭＳ Ｐゴシック" pitchFamily="34" charset="-128"/>
              </a:rPr>
              <a:t> that item.</a:t>
            </a:r>
          </a:p>
          <a:p>
            <a:pPr marL="0" indent="0" eaLnBrk="1" hangingPunct="1">
              <a:buNone/>
              <a:defRPr/>
            </a:pPr>
            <a:r>
              <a:rPr lang="en-US" sz="2200" dirty="0">
                <a:ea typeface="ＭＳ Ｐゴシック" pitchFamily="34" charset="-128"/>
              </a:rPr>
              <a:t>          </a:t>
            </a: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mountain["outline"] = "dash"</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'dash'}</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433209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228600"/>
            <a:ext cx="8001000" cy="457200"/>
          </a:xfrm>
        </p:spPr>
        <p:txBody>
          <a:bodyPr/>
          <a:lstStyle/>
          <a:p>
            <a:pPr eaLnBrk="1" hangingPunct="1"/>
            <a:r>
              <a:rPr lang="en-US" altLang="en-US" sz="3600" dirty="0">
                <a:solidFill>
                  <a:srgbClr val="262673"/>
                </a:solidFill>
              </a:rPr>
              <a:t>Check for membership in</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533400"/>
            <a:ext cx="8686800" cy="5410200"/>
          </a:xfrm>
          <a:ln w="76200"/>
        </p:spPr>
        <p:txBody>
          <a:bodyPr/>
          <a:lstStyle/>
          <a:p>
            <a:pPr lvl="1" eaLnBrk="1" hangingPunct="1">
              <a:defRPr/>
            </a:pPr>
            <a:endParaRPr lang="en-US" sz="1600" dirty="0">
              <a:solidFill>
                <a:srgbClr val="3C8C93"/>
              </a:solidFill>
              <a:ea typeface="ＭＳ Ｐゴシック" pitchFamily="34" charset="-128"/>
            </a:endParaRPr>
          </a:p>
          <a:p>
            <a:pPr lvl="1" eaLnBrk="1" hangingPunct="1">
              <a:defRPr/>
            </a:pPr>
            <a:r>
              <a:rPr lang="en-US" sz="1800" dirty="0">
                <a:ea typeface="ＭＳ Ｐゴシック" pitchFamily="34" charset="-128"/>
              </a:rPr>
              <a:t> </a:t>
            </a:r>
          </a:p>
          <a:p>
            <a:pPr lvl="1" eaLnBrk="1" hangingPunct="1">
              <a:defRPr/>
            </a:pPr>
            <a:endParaRPr lang="en-US" sz="1800" dirty="0">
              <a:ea typeface="ＭＳ Ｐゴシック" pitchFamily="34" charset="-128"/>
            </a:endParaRP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soils has an item with a key of 5</a:t>
            </a:r>
            <a:r>
              <a:rPr lang="en-US" altLang="ja-JP" sz="2000" dirty="0">
                <a:ea typeface="ＭＳ Ｐゴシック" pitchFamily="34" charset="-128"/>
              </a:rPr>
              <a:t>. </a:t>
            </a:r>
          </a:p>
          <a:p>
            <a:pPr marL="0"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altLang="ja-JP" sz="1800" dirty="0">
                <a:latin typeface="Courier New" panose="02070309020205020404" pitchFamily="49" charset="0"/>
                <a:ea typeface="ＭＳ Ｐゴシック" pitchFamily="34" charset="-128"/>
                <a:cs typeface="Courier New" panose="02070309020205020404" pitchFamily="49" charset="0"/>
              </a:rPr>
              <a:t>5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altLang="ja-JP" sz="1800" dirty="0">
                <a:latin typeface="Courier New" panose="02070309020205020404" pitchFamily="49" charset="0"/>
                <a:ea typeface="ＭＳ Ｐゴシック" pitchFamily="34" charset="-128"/>
                <a:cs typeface="Courier New" panose="02070309020205020404" pitchFamily="49" charset="0"/>
              </a:rPr>
              <a:t> soils   </a:t>
            </a:r>
            <a:endParaRPr lang="en-US" altLang="ja-JP" sz="1800" i="1" dirty="0">
              <a:solidFill>
                <a:srgbClr val="669900"/>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has an item with a key of 'Fill'</a:t>
            </a:r>
            <a:r>
              <a:rPr lang="en-US" altLang="ja-JP" sz="2000" dirty="0">
                <a:ea typeface="ＭＳ Ｐゴシック" pitchFamily="34" charset="-128"/>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a:ea typeface="ＭＳ Ｐゴシック" pitchFamily="34" charset="-128"/>
              </a:rPr>
              <a:t>'</a:t>
            </a:r>
            <a:r>
              <a:rPr lang="en-US" altLang="ja-JP" sz="1800" dirty="0">
                <a:latin typeface="Courier New" panose="02070309020205020404" pitchFamily="49" charset="0"/>
                <a:ea typeface="ＭＳ Ｐゴシック" pitchFamily="34" charset="-128"/>
                <a:cs typeface="Courier New" panose="02070309020205020404" pitchFamily="49" charset="0"/>
              </a:rPr>
              <a:t>Fill</a:t>
            </a:r>
            <a:r>
              <a:rPr lang="en-US" sz="1800" dirty="0">
                <a:ea typeface="ＭＳ Ｐゴシック" pitchFamily="34" charset="-128"/>
              </a:rPr>
              <a: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soils</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False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does not have an item with a key of 4</a:t>
            </a:r>
            <a:r>
              <a:rPr lang="en-US" altLang="ja-JP" sz="2000" dirty="0">
                <a:ea typeface="ＭＳ Ｐゴシック" pitchFamily="34" charset="-128"/>
              </a:rPr>
              <a:t>. </a:t>
            </a: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4 </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not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soils</a:t>
            </a:r>
            <a:endParaRPr lang="en-US" altLang="ja-JP" sz="14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2000" dirty="0">
              <a:ea typeface="ＭＳ Ｐゴシック" pitchFamily="34" charset="-128"/>
            </a:endParaRPr>
          </a:p>
        </p:txBody>
      </p:sp>
      <p:sp>
        <p:nvSpPr>
          <p:cNvPr id="2" name="TextBox 1">
            <a:extLst>
              <a:ext uri="{FF2B5EF4-FFF2-40B4-BE49-F238E27FC236}">
                <a16:creationId xmlns:a16="http://schemas.microsoft.com/office/drawing/2014/main" id="{82DF889C-09ED-2956-6502-244DEAC77BDE}"/>
              </a:ext>
            </a:extLst>
          </p:cNvPr>
          <p:cNvSpPr txBox="1"/>
          <p:nvPr/>
        </p:nvSpPr>
        <p:spPr>
          <a:xfrm>
            <a:off x="325820" y="1066800"/>
            <a:ext cx="8686799" cy="400110"/>
          </a:xfrm>
          <a:prstGeom prst="rect">
            <a:avLst/>
          </a:prstGeom>
          <a:noFill/>
        </p:spPr>
        <p:txBody>
          <a:bodyPr wrap="square">
            <a:spAutoFit/>
          </a:bodyPr>
          <a:lstStyle/>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&gt;&gt;&gt; soils = {0:'Fill', 2:'Clay', 5:'Other'}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p:txBody>
          <a:bodyPr/>
          <a:lstStyle/>
          <a:p>
            <a:pPr eaLnBrk="1" hangingPunct="1"/>
            <a:r>
              <a:rPr lang="en-US" altLang="en-US" sz="3600" dirty="0">
                <a:solidFill>
                  <a:srgbClr val="262673"/>
                </a:solidFill>
              </a:rPr>
              <a:t>Dictionary operations</a:t>
            </a:r>
          </a:p>
        </p:txBody>
      </p:sp>
      <p:graphicFrame>
        <p:nvGraphicFramePr>
          <p:cNvPr id="5" name="Table 4">
            <a:extLst>
              <a:ext uri="{FF2B5EF4-FFF2-40B4-BE49-F238E27FC236}">
                <a16:creationId xmlns:a16="http://schemas.microsoft.com/office/drawing/2014/main" id="{881EB632-43AD-04B0-E7F6-C1DE4E50118E}"/>
              </a:ext>
            </a:extLst>
          </p:cNvPr>
          <p:cNvGraphicFramePr>
            <a:graphicFrameLocks noGrp="1"/>
          </p:cNvGraphicFramePr>
          <p:nvPr>
            <p:extLst>
              <p:ext uri="{D42A27DB-BD31-4B8C-83A1-F6EECF244321}">
                <p14:modId xmlns:p14="http://schemas.microsoft.com/office/powerpoint/2010/main" val="3509949212"/>
              </p:ext>
            </p:extLst>
          </p:nvPr>
        </p:nvGraphicFramePr>
        <p:xfrm>
          <a:off x="152400" y="914400"/>
          <a:ext cx="6172200" cy="1371600"/>
        </p:xfrm>
        <a:graphic>
          <a:graphicData uri="http://schemas.openxmlformats.org/drawingml/2006/table">
            <a:tbl>
              <a:tblPr/>
              <a:tblGrid>
                <a:gridCol w="1245268">
                  <a:extLst>
                    <a:ext uri="{9D8B030D-6E8A-4147-A177-3AD203B41FA5}">
                      <a16:colId xmlns:a16="http://schemas.microsoft.com/office/drawing/2014/main" val="2082512799"/>
                    </a:ext>
                  </a:extLst>
                </a:gridCol>
                <a:gridCol w="4926932">
                  <a:extLst>
                    <a:ext uri="{9D8B030D-6E8A-4147-A177-3AD203B41FA5}">
                      <a16:colId xmlns:a16="http://schemas.microsoft.com/office/drawing/2014/main" val="1793773656"/>
                    </a:ext>
                  </a:extLst>
                </a:gridCol>
              </a:tblGrid>
              <a:tr h="0">
                <a:tc>
                  <a:txBody>
                    <a:bodyPr/>
                    <a:lstStyle/>
                    <a:p>
                      <a:pPr fontAlgn="t"/>
                      <a:r>
                        <a:rPr lang="en-US" sz="1200" b="1" dirty="0">
                          <a:effectLst/>
                        </a:rPr>
                        <a:t>Operation</a:t>
                      </a:r>
                    </a:p>
                  </a:txBody>
                  <a:tcPr>
                    <a:lnL>
                      <a:noFill/>
                    </a:lnL>
                    <a:lnR>
                      <a:noFill/>
                    </a:lnR>
                    <a:lnT>
                      <a:noFill/>
                    </a:lnT>
                    <a:lnB w="9525" cap="flat" cmpd="sng" algn="ctr">
                      <a:solidFill>
                        <a:srgbClr val="999999"/>
                      </a:solidFill>
                      <a:prstDash val="solid"/>
                      <a:round/>
                      <a:headEnd type="none" w="med" len="med"/>
                      <a:tailEnd type="none" w="med" len="med"/>
                    </a:lnB>
                  </a:tcPr>
                </a:tc>
                <a:tc>
                  <a:txBody>
                    <a:bodyPr/>
                    <a:lstStyle/>
                    <a:p>
                      <a:pPr fontAlgn="t"/>
                      <a:r>
                        <a:rPr lang="en-US" sz="1200" b="1" dirty="0">
                          <a:effectLst/>
                        </a:rPr>
                        <a:t>Explanation</a:t>
                      </a:r>
                    </a:p>
                  </a:txBody>
                  <a:tcPr>
                    <a:lnL>
                      <a:noFill/>
                    </a:lnL>
                    <a:lnR>
                      <a:noFill/>
                    </a:lnR>
                    <a:lnT>
                      <a:noFill/>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97911722"/>
                  </a:ext>
                </a:extLst>
              </a:tr>
              <a:tr h="0">
                <a:tc>
                  <a:txBody>
                    <a:bodyPr/>
                    <a:lstStyle/>
                    <a:p>
                      <a:pPr fontAlgn="t"/>
                      <a:r>
                        <a:rPr lang="en-US" sz="1200">
                          <a:effectLst/>
                        </a:rPr>
                        <a:t>len(d)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Returns the number of items, i.e., the number of (</a:t>
                      </a:r>
                      <a:r>
                        <a:rPr lang="en-US" sz="1200" b="0" kern="1200" dirty="0" err="1">
                          <a:solidFill>
                            <a:schemeClr val="tx1"/>
                          </a:solidFill>
                          <a:effectLst/>
                          <a:latin typeface="+mn-lt"/>
                          <a:ea typeface="+mn-ea"/>
                          <a:cs typeface="+mn-cs"/>
                        </a:rPr>
                        <a:t>key,value</a:t>
                      </a:r>
                      <a:r>
                        <a:rPr lang="en-US" sz="1200" b="0" kern="1200" dirty="0">
                          <a:solidFill>
                            <a:schemeClr val="tx1"/>
                          </a:solidFill>
                          <a:effectLst/>
                          <a:latin typeface="+mn-lt"/>
                          <a:ea typeface="+mn-ea"/>
                          <a:cs typeface="+mn-cs"/>
                        </a:rPr>
                        <a:t>) pairs.</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729058592"/>
                  </a:ext>
                </a:extLst>
              </a:tr>
              <a:tr h="0">
                <a:tc>
                  <a:txBody>
                    <a:bodyPr/>
                    <a:lstStyle/>
                    <a:p>
                      <a:pPr fontAlgn="t"/>
                      <a:r>
                        <a:rPr lang="en-US" sz="1200" dirty="0">
                          <a:effectLst/>
                        </a:rPr>
                        <a:t>del d[k]</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Deletes the key, k, together with its value.</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18269173"/>
                  </a:ext>
                </a:extLst>
              </a:tr>
              <a:tr h="0">
                <a:tc>
                  <a:txBody>
                    <a:bodyPr/>
                    <a:lstStyle/>
                    <a:p>
                      <a:pPr fontAlgn="t"/>
                      <a:r>
                        <a:rPr lang="en-US" sz="1200">
                          <a:effectLst/>
                        </a:rPr>
                        <a:t>k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exists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127198044"/>
                  </a:ext>
                </a:extLst>
              </a:tr>
              <a:tr h="0">
                <a:tc>
                  <a:txBody>
                    <a:bodyPr/>
                    <a:lstStyle/>
                    <a:p>
                      <a:pPr fontAlgn="t"/>
                      <a:r>
                        <a:rPr lang="en-US" sz="1200">
                          <a:effectLst/>
                        </a:rPr>
                        <a:t>k not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doesn't exist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01067818"/>
                  </a:ext>
                </a:extLst>
              </a:tr>
            </a:tbl>
          </a:graphicData>
        </a:graphic>
      </p:graphicFrame>
      <p:sp>
        <p:nvSpPr>
          <p:cNvPr id="7" name="TextBox 6">
            <a:extLst>
              <a:ext uri="{FF2B5EF4-FFF2-40B4-BE49-F238E27FC236}">
                <a16:creationId xmlns:a16="http://schemas.microsoft.com/office/drawing/2014/main" id="{F93F9E57-8215-331D-C875-558D63B99FC4}"/>
              </a:ext>
            </a:extLst>
          </p:cNvPr>
          <p:cNvSpPr txBox="1"/>
          <p:nvPr/>
        </p:nvSpPr>
        <p:spPr>
          <a:xfrm>
            <a:off x="609600" y="2819400"/>
            <a:ext cx="4572000" cy="4031873"/>
          </a:xfrm>
          <a:prstGeom prst="rect">
            <a:avLst/>
          </a:prstGeom>
          <a:noFill/>
        </p:spPr>
        <p:txBody>
          <a:bodyPr wrap="square">
            <a:spAutoFit/>
          </a:bodyPr>
          <a:lstStyle/>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3</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b="1" dirty="0">
                <a:latin typeface="Courier New" panose="02070309020205020404" pitchFamily="49" charset="0"/>
                <a:ea typeface="ＭＳ Ｐゴシック" pitchFamily="34" charset="-128"/>
                <a:cs typeface="Courier New" panose="02070309020205020404" pitchFamily="49" charset="0"/>
              </a:rPr>
              <a:t>del</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[5]</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{0: 'woods', 8: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2</a:t>
            </a:r>
          </a:p>
        </p:txBody>
      </p:sp>
      <p:sp>
        <p:nvSpPr>
          <p:cNvPr id="3" name="TextBox 2">
            <a:extLst>
              <a:ext uri="{FF2B5EF4-FFF2-40B4-BE49-F238E27FC236}">
                <a16:creationId xmlns:a16="http://schemas.microsoft.com/office/drawing/2014/main" id="{15725EE6-016C-2DF3-E617-4F7077C823F3}"/>
              </a:ext>
            </a:extLst>
          </p:cNvPr>
          <p:cNvSpPr txBox="1"/>
          <p:nvPr/>
        </p:nvSpPr>
        <p:spPr>
          <a:xfrm>
            <a:off x="627993" y="2421523"/>
            <a:ext cx="6400800" cy="338554"/>
          </a:xfrm>
          <a:prstGeom prst="rect">
            <a:avLst/>
          </a:prstGeom>
          <a:noFill/>
        </p:spPr>
        <p:txBody>
          <a:bodyPr wrap="square">
            <a:spAutoFit/>
          </a:bodyPr>
          <a:lstStyle/>
          <a:p>
            <a:pPr marL="0" indent="0">
              <a:buNone/>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8:'orch'}</a:t>
            </a:r>
          </a:p>
        </p:txBody>
      </p:sp>
      <p:sp>
        <p:nvSpPr>
          <p:cNvPr id="4" name="TextBox 3">
            <a:extLst>
              <a:ext uri="{FF2B5EF4-FFF2-40B4-BE49-F238E27FC236}">
                <a16:creationId xmlns:a16="http://schemas.microsoft.com/office/drawing/2014/main" id="{CA767572-8350-1EDB-6300-8C30ED91522E}"/>
              </a:ext>
            </a:extLst>
          </p:cNvPr>
          <p:cNvSpPr txBox="1">
            <a:spLocks noChangeArrowheads="1"/>
          </p:cNvSpPr>
          <p:nvPr/>
        </p:nvSpPr>
        <p:spPr bwMode="auto">
          <a:xfrm>
            <a:off x="4019047" y="4293295"/>
            <a:ext cx="44958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lvl="1" eaLnBrk="1" hangingPunct="1">
              <a:spcBef>
                <a:spcPct val="0"/>
              </a:spcBef>
            </a:pPr>
            <a:r>
              <a:rPr lang="en-US" altLang="en-US" sz="1100" dirty="0">
                <a:solidFill>
                  <a:srgbClr val="FF0066"/>
                </a:solidFill>
              </a:rPr>
              <a:t># Again…not indexing!</a:t>
            </a:r>
          </a:p>
          <a:p>
            <a:pPr lvl="1" eaLnBrk="1" hangingPunct="1">
              <a:spcBef>
                <a:spcPct val="0"/>
              </a:spcBef>
            </a:pPr>
            <a:r>
              <a:rPr lang="en-US" altLang="en-US" sz="1400" dirty="0"/>
              <a:t>For dictionaries always remember to use a KEY in the square braces, not an index.</a:t>
            </a:r>
          </a:p>
        </p:txBody>
      </p:sp>
      <p:pic>
        <p:nvPicPr>
          <p:cNvPr id="8" name="Picture 7" descr="A hand pointing at something&#10;&#10;Description automatically generated">
            <a:extLst>
              <a:ext uri="{FF2B5EF4-FFF2-40B4-BE49-F238E27FC236}">
                <a16:creationId xmlns:a16="http://schemas.microsoft.com/office/drawing/2014/main" id="{DEA45404-5FA3-9FF1-1F40-4392DF30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2365114" y="4358324"/>
            <a:ext cx="1058257" cy="636273"/>
          </a:xfrm>
          <a:prstGeom prst="rect">
            <a:avLst/>
          </a:prstGeom>
        </p:spPr>
      </p:pic>
      <p:pic>
        <p:nvPicPr>
          <p:cNvPr id="6" name="Graphic 5" descr="Close with solid fill">
            <a:extLst>
              <a:ext uri="{FF2B5EF4-FFF2-40B4-BE49-F238E27FC236}">
                <a16:creationId xmlns:a16="http://schemas.microsoft.com/office/drawing/2014/main" id="{7C89CBA6-8EEC-2B11-3921-2ABFC67F2D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4600" y="4267200"/>
            <a:ext cx="914400" cy="914400"/>
          </a:xfrm>
          <a:prstGeom prst="rect">
            <a:avLst/>
          </a:prstGeom>
        </p:spPr>
      </p:pic>
      <p:pic>
        <p:nvPicPr>
          <p:cNvPr id="2" name="Graphic 1" descr="Close with solid fill">
            <a:extLst>
              <a:ext uri="{FF2B5EF4-FFF2-40B4-BE49-F238E27FC236}">
                <a16:creationId xmlns:a16="http://schemas.microsoft.com/office/drawing/2014/main" id="{CFF83591-5A8E-7110-BE3B-AFD074BC90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600" y="4279692"/>
            <a:ext cx="914400" cy="914400"/>
          </a:xfrm>
          <a:prstGeom prst="rect">
            <a:avLst/>
          </a:prstGeom>
        </p:spPr>
      </p:pic>
    </p:spTree>
    <p:extLst>
      <p:ext uri="{BB962C8B-B14F-4D97-AF65-F5344CB8AC3E}">
        <p14:creationId xmlns:p14="http://schemas.microsoft.com/office/powerpoint/2010/main" val="26119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80">
                                          <p:stCondLst>
                                            <p:cond delay="0"/>
                                          </p:stCondLst>
                                        </p:cTn>
                                        <p:tgtEl>
                                          <p:spTgt spid="6"/>
                                        </p:tgtEl>
                                      </p:cBhvr>
                                    </p:animEffect>
                                    <p:anim calcmode="lin" valueType="num">
                                      <p:cBhvr>
                                        <p:cTn id="5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7" dur="26">
                                          <p:stCondLst>
                                            <p:cond delay="650"/>
                                          </p:stCondLst>
                                        </p:cTn>
                                        <p:tgtEl>
                                          <p:spTgt spid="6"/>
                                        </p:tgtEl>
                                      </p:cBhvr>
                                      <p:to x="100000" y="60000"/>
                                    </p:animScale>
                                    <p:animScale>
                                      <p:cBhvr>
                                        <p:cTn id="58" dur="166" decel="50000">
                                          <p:stCondLst>
                                            <p:cond delay="676"/>
                                          </p:stCondLst>
                                        </p:cTn>
                                        <p:tgtEl>
                                          <p:spTgt spid="6"/>
                                        </p:tgtEl>
                                      </p:cBhvr>
                                      <p:to x="100000" y="100000"/>
                                    </p:animScale>
                                    <p:animScale>
                                      <p:cBhvr>
                                        <p:cTn id="59" dur="26">
                                          <p:stCondLst>
                                            <p:cond delay="1312"/>
                                          </p:stCondLst>
                                        </p:cTn>
                                        <p:tgtEl>
                                          <p:spTgt spid="6"/>
                                        </p:tgtEl>
                                      </p:cBhvr>
                                      <p:to x="100000" y="80000"/>
                                    </p:animScale>
                                    <p:animScale>
                                      <p:cBhvr>
                                        <p:cTn id="60" dur="166" decel="50000">
                                          <p:stCondLst>
                                            <p:cond delay="1338"/>
                                          </p:stCondLst>
                                        </p:cTn>
                                        <p:tgtEl>
                                          <p:spTgt spid="6"/>
                                        </p:tgtEl>
                                      </p:cBhvr>
                                      <p:to x="100000" y="100000"/>
                                    </p:animScale>
                                    <p:animScale>
                                      <p:cBhvr>
                                        <p:cTn id="61" dur="26">
                                          <p:stCondLst>
                                            <p:cond delay="1642"/>
                                          </p:stCondLst>
                                        </p:cTn>
                                        <p:tgtEl>
                                          <p:spTgt spid="6"/>
                                        </p:tgtEl>
                                      </p:cBhvr>
                                      <p:to x="100000" y="90000"/>
                                    </p:animScale>
                                    <p:animScale>
                                      <p:cBhvr>
                                        <p:cTn id="62" dur="166" decel="50000">
                                          <p:stCondLst>
                                            <p:cond delay="1668"/>
                                          </p:stCondLst>
                                        </p:cTn>
                                        <p:tgtEl>
                                          <p:spTgt spid="6"/>
                                        </p:tgtEl>
                                      </p:cBhvr>
                                      <p:to x="100000" y="100000"/>
                                    </p:animScale>
                                    <p:animScale>
                                      <p:cBhvr>
                                        <p:cTn id="63" dur="26">
                                          <p:stCondLst>
                                            <p:cond delay="1808"/>
                                          </p:stCondLst>
                                        </p:cTn>
                                        <p:tgtEl>
                                          <p:spTgt spid="6"/>
                                        </p:tgtEl>
                                      </p:cBhvr>
                                      <p:to x="100000" y="95000"/>
                                    </p:animScale>
                                    <p:animScale>
                                      <p:cBhvr>
                                        <p:cTn id="64" dur="166" decel="50000">
                                          <p:stCondLst>
                                            <p:cond delay="1834"/>
                                          </p:stCondLst>
                                        </p:cTn>
                                        <p:tgtEl>
                                          <p:spTgt spid="6"/>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80">
                                          <p:stCondLst>
                                            <p:cond delay="0"/>
                                          </p:stCondLst>
                                        </p:cTn>
                                        <p:tgtEl>
                                          <p:spTgt spid="8"/>
                                        </p:tgtEl>
                                      </p:cBhvr>
                                    </p:animEffect>
                                    <p:anim calcmode="lin" valueType="num">
                                      <p:cBhvr>
                                        <p:cTn id="6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3" dur="26">
                                          <p:stCondLst>
                                            <p:cond delay="650"/>
                                          </p:stCondLst>
                                        </p:cTn>
                                        <p:tgtEl>
                                          <p:spTgt spid="8"/>
                                        </p:tgtEl>
                                      </p:cBhvr>
                                      <p:to x="100000" y="60000"/>
                                    </p:animScale>
                                    <p:animScale>
                                      <p:cBhvr>
                                        <p:cTn id="74" dur="166" decel="50000">
                                          <p:stCondLst>
                                            <p:cond delay="676"/>
                                          </p:stCondLst>
                                        </p:cTn>
                                        <p:tgtEl>
                                          <p:spTgt spid="8"/>
                                        </p:tgtEl>
                                      </p:cBhvr>
                                      <p:to x="100000" y="100000"/>
                                    </p:animScale>
                                    <p:animScale>
                                      <p:cBhvr>
                                        <p:cTn id="75" dur="26">
                                          <p:stCondLst>
                                            <p:cond delay="1312"/>
                                          </p:stCondLst>
                                        </p:cTn>
                                        <p:tgtEl>
                                          <p:spTgt spid="8"/>
                                        </p:tgtEl>
                                      </p:cBhvr>
                                      <p:to x="100000" y="80000"/>
                                    </p:animScale>
                                    <p:animScale>
                                      <p:cBhvr>
                                        <p:cTn id="76" dur="166" decel="50000">
                                          <p:stCondLst>
                                            <p:cond delay="1338"/>
                                          </p:stCondLst>
                                        </p:cTn>
                                        <p:tgtEl>
                                          <p:spTgt spid="8"/>
                                        </p:tgtEl>
                                      </p:cBhvr>
                                      <p:to x="100000" y="100000"/>
                                    </p:animScale>
                                    <p:animScale>
                                      <p:cBhvr>
                                        <p:cTn id="77" dur="26">
                                          <p:stCondLst>
                                            <p:cond delay="1642"/>
                                          </p:stCondLst>
                                        </p:cTn>
                                        <p:tgtEl>
                                          <p:spTgt spid="8"/>
                                        </p:tgtEl>
                                      </p:cBhvr>
                                      <p:to x="100000" y="90000"/>
                                    </p:animScale>
                                    <p:animScale>
                                      <p:cBhvr>
                                        <p:cTn id="78" dur="166" decel="50000">
                                          <p:stCondLst>
                                            <p:cond delay="1668"/>
                                          </p:stCondLst>
                                        </p:cTn>
                                        <p:tgtEl>
                                          <p:spTgt spid="8"/>
                                        </p:tgtEl>
                                      </p:cBhvr>
                                      <p:to x="100000" y="100000"/>
                                    </p:animScale>
                                    <p:animScale>
                                      <p:cBhvr>
                                        <p:cTn id="79" dur="26">
                                          <p:stCondLst>
                                            <p:cond delay="1808"/>
                                          </p:stCondLst>
                                        </p:cTn>
                                        <p:tgtEl>
                                          <p:spTgt spid="8"/>
                                        </p:tgtEl>
                                      </p:cBhvr>
                                      <p:to x="100000" y="95000"/>
                                    </p:animScale>
                                    <p:animScale>
                                      <p:cBhvr>
                                        <p:cTn id="80" dur="166" decel="50000">
                                          <p:stCondLst>
                                            <p:cond delay="1834"/>
                                          </p:stCondLst>
                                        </p:cTn>
                                        <p:tgtEl>
                                          <p:spTgt spid="8"/>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80">
                                          <p:stCondLst>
                                            <p:cond delay="0"/>
                                          </p:stCondLst>
                                        </p:cTn>
                                        <p:tgtEl>
                                          <p:spTgt spid="2"/>
                                        </p:tgtEl>
                                      </p:cBhvr>
                                    </p:animEffect>
                                    <p:anim calcmode="lin" valueType="num">
                                      <p:cBhvr>
                                        <p:cTn id="8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9" dur="26">
                                          <p:stCondLst>
                                            <p:cond delay="650"/>
                                          </p:stCondLst>
                                        </p:cTn>
                                        <p:tgtEl>
                                          <p:spTgt spid="2"/>
                                        </p:tgtEl>
                                      </p:cBhvr>
                                      <p:to x="100000" y="60000"/>
                                    </p:animScale>
                                    <p:animScale>
                                      <p:cBhvr>
                                        <p:cTn id="90" dur="166" decel="50000">
                                          <p:stCondLst>
                                            <p:cond delay="676"/>
                                          </p:stCondLst>
                                        </p:cTn>
                                        <p:tgtEl>
                                          <p:spTgt spid="2"/>
                                        </p:tgtEl>
                                      </p:cBhvr>
                                      <p:to x="100000" y="100000"/>
                                    </p:animScale>
                                    <p:animScale>
                                      <p:cBhvr>
                                        <p:cTn id="91" dur="26">
                                          <p:stCondLst>
                                            <p:cond delay="1312"/>
                                          </p:stCondLst>
                                        </p:cTn>
                                        <p:tgtEl>
                                          <p:spTgt spid="2"/>
                                        </p:tgtEl>
                                      </p:cBhvr>
                                      <p:to x="100000" y="80000"/>
                                    </p:animScale>
                                    <p:animScale>
                                      <p:cBhvr>
                                        <p:cTn id="92" dur="166" decel="50000">
                                          <p:stCondLst>
                                            <p:cond delay="1338"/>
                                          </p:stCondLst>
                                        </p:cTn>
                                        <p:tgtEl>
                                          <p:spTgt spid="2"/>
                                        </p:tgtEl>
                                      </p:cBhvr>
                                      <p:to x="100000" y="100000"/>
                                    </p:animScale>
                                    <p:animScale>
                                      <p:cBhvr>
                                        <p:cTn id="93" dur="26">
                                          <p:stCondLst>
                                            <p:cond delay="1642"/>
                                          </p:stCondLst>
                                        </p:cTn>
                                        <p:tgtEl>
                                          <p:spTgt spid="2"/>
                                        </p:tgtEl>
                                      </p:cBhvr>
                                      <p:to x="100000" y="90000"/>
                                    </p:animScale>
                                    <p:animScale>
                                      <p:cBhvr>
                                        <p:cTn id="94" dur="166" decel="50000">
                                          <p:stCondLst>
                                            <p:cond delay="1668"/>
                                          </p:stCondLst>
                                        </p:cTn>
                                        <p:tgtEl>
                                          <p:spTgt spid="2"/>
                                        </p:tgtEl>
                                      </p:cBhvr>
                                      <p:to x="100000" y="100000"/>
                                    </p:animScale>
                                    <p:animScale>
                                      <p:cBhvr>
                                        <p:cTn id="95" dur="26">
                                          <p:stCondLst>
                                            <p:cond delay="1808"/>
                                          </p:stCondLst>
                                        </p:cTn>
                                        <p:tgtEl>
                                          <p:spTgt spid="2"/>
                                        </p:tgtEl>
                                      </p:cBhvr>
                                      <p:to x="100000" y="95000"/>
                                    </p:animScale>
                                    <p:animScale>
                                      <p:cBhvr>
                                        <p:cTn id="96" dur="166" decel="50000">
                                          <p:stCondLst>
                                            <p:cond delay="1834"/>
                                          </p:stCondLst>
                                        </p:cTn>
                                        <p:tgtEl>
                                          <p:spTgt spid="2"/>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613FBB5E-6360-2C60-70CB-C363C6F0C7A5}"/>
              </a:ext>
            </a:extLst>
          </p:cNvPr>
          <p:cNvSpPr>
            <a:spLocks noGrp="1" noChangeArrowheads="1"/>
          </p:cNvSpPr>
          <p:nvPr>
            <p:ph type="title"/>
          </p:nvPr>
        </p:nvSpPr>
        <p:spPr/>
        <p:txBody>
          <a:bodyPr/>
          <a:lstStyle/>
          <a:p>
            <a:pPr eaLnBrk="1" hangingPunct="1">
              <a:defRPr/>
            </a:pPr>
            <a:r>
              <a:rPr lang="en-US" sz="3600">
                <a:ea typeface="ＭＳ Ｐゴシック" pitchFamily="34" charset="-128"/>
              </a:rPr>
              <a:t>Ways not to use if, elif</a:t>
            </a:r>
          </a:p>
        </p:txBody>
      </p:sp>
      <p:sp>
        <p:nvSpPr>
          <p:cNvPr id="20486" name="Rectangle 3">
            <a:extLst>
              <a:ext uri="{FF2B5EF4-FFF2-40B4-BE49-F238E27FC236}">
                <a16:creationId xmlns:a16="http://schemas.microsoft.com/office/drawing/2014/main" id="{A10DBF83-DB77-1595-FF06-39A6780DB6A7}"/>
              </a:ext>
            </a:extLst>
          </p:cNvPr>
          <p:cNvSpPr>
            <a:spLocks noGrp="1" noChangeArrowheads="1"/>
          </p:cNvSpPr>
          <p:nvPr>
            <p:ph idx="1"/>
          </p:nvPr>
        </p:nvSpPr>
        <p:spPr/>
        <p:txBody>
          <a:bodyPr/>
          <a:lstStyle/>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ea typeface="ＭＳ Ｐゴシック" pitchFamily="34" charset="-128"/>
              </a:rPr>
              <a:t>	# do stuff</a:t>
            </a:r>
          </a:p>
          <a:p>
            <a:pPr eaLnBrk="1" hangingPunct="1">
              <a:lnSpc>
                <a:spcPct val="80000"/>
              </a:lnSpc>
              <a:buFontTx/>
              <a:buNone/>
              <a:defRPr/>
            </a:pPr>
            <a:r>
              <a:rPr lang="en-US" sz="2400" dirty="0">
                <a:ea typeface="ＭＳ Ｐゴシック" pitchFamily="34" charset="-128"/>
              </a:rPr>
              <a:t>if x == 2:</a:t>
            </a:r>
            <a:endParaRPr lang="en-US" sz="1200" dirty="0">
              <a:ea typeface="ＭＳ Ｐゴシック" pitchFamily="34" charset="-128"/>
            </a:endParaRPr>
          </a:p>
          <a:p>
            <a:pPr eaLnBrk="1" hangingPunct="1">
              <a:lnSpc>
                <a:spcPct val="80000"/>
              </a:lnSpc>
              <a:buFontTx/>
              <a:buNone/>
              <a:defRPr/>
            </a:pPr>
            <a:r>
              <a:rPr lang="en-US" sz="1200" dirty="0">
                <a:solidFill>
                  <a:srgbClr val="000000"/>
                </a:solidFill>
                <a:ea typeface="ＭＳ Ｐゴシック" pitchFamily="34" charset="-128"/>
              </a:rPr>
              <a:t> 	# do special stuff</a:t>
            </a:r>
            <a:r>
              <a:rPr lang="en-US" sz="1200" dirty="0">
                <a:ea typeface="ＭＳ Ｐゴシック" pitchFamily="34" charset="-128"/>
              </a:rPr>
              <a:t>  </a:t>
            </a:r>
          </a:p>
          <a:p>
            <a:pPr eaLnBrk="1" hangingPunct="1">
              <a:lnSpc>
                <a:spcPct val="80000"/>
              </a:lnSpc>
              <a:buFontTx/>
              <a:buNone/>
              <a:defRPr/>
            </a:pPr>
            <a:r>
              <a:rPr lang="en-US" sz="2400" dirty="0">
                <a:ea typeface="ＭＳ Ｐゴシック" pitchFamily="34" charset="-128"/>
              </a:rPr>
              <a:t>if x == 3:</a:t>
            </a:r>
          </a:p>
          <a:p>
            <a:pPr eaLnBrk="1" hangingPunct="1">
              <a:lnSpc>
                <a:spcPct val="80000"/>
              </a:lnSpc>
              <a:buFontTx/>
              <a:buNone/>
              <a:defRPr/>
            </a:pPr>
            <a:r>
              <a:rPr lang="en-US" sz="1200" dirty="0">
                <a:solidFill>
                  <a:srgbClr val="000000"/>
                </a:solidFill>
                <a:ea typeface="ＭＳ Ｐゴシック" pitchFamily="34" charset="-128"/>
              </a:rPr>
              <a:t>	# do another thing  </a:t>
            </a:r>
            <a:endParaRPr lang="en-US" sz="2400" dirty="0">
              <a:ea typeface="ＭＳ Ｐゴシック" pitchFamily="34" charset="-128"/>
            </a:endParaRPr>
          </a:p>
          <a:p>
            <a:pPr eaLnBrk="1" hangingPunct="1">
              <a:lnSpc>
                <a:spcPct val="80000"/>
              </a:lnSpc>
              <a:buFontTx/>
              <a:buNone/>
              <a:defRPr/>
            </a:pPr>
            <a:endParaRPr lang="en-US" sz="2400" dirty="0">
              <a:ea typeface="ＭＳ Ｐゴシック" pitchFamily="34" charset="-128"/>
            </a:endParaRPr>
          </a:p>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solidFill>
                  <a:srgbClr val="000000"/>
                </a:solidFill>
                <a:ea typeface="ＭＳ Ｐゴシック" pitchFamily="34" charset="-128"/>
              </a:rPr>
              <a:t>	# do stuff with a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2:</a:t>
            </a:r>
          </a:p>
          <a:p>
            <a:pPr eaLnBrk="1" hangingPunct="1">
              <a:lnSpc>
                <a:spcPct val="80000"/>
              </a:lnSpc>
              <a:buFontTx/>
              <a:buNone/>
              <a:defRPr/>
            </a:pPr>
            <a:r>
              <a:rPr lang="en-US" sz="1200" dirty="0">
                <a:solidFill>
                  <a:srgbClr val="000000"/>
                </a:solidFill>
                <a:ea typeface="ＭＳ Ｐゴシック" pitchFamily="34" charset="-128"/>
              </a:rPr>
              <a:t>	# do stuff with b</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3:</a:t>
            </a:r>
          </a:p>
          <a:p>
            <a:pPr eaLnBrk="1" hangingPunct="1">
              <a:lnSpc>
                <a:spcPct val="80000"/>
              </a:lnSpc>
              <a:buFontTx/>
              <a:buNone/>
              <a:defRPr/>
            </a:pPr>
            <a:r>
              <a:rPr lang="en-US" sz="1200" dirty="0">
                <a:solidFill>
                  <a:srgbClr val="000000"/>
                </a:solidFill>
                <a:ea typeface="ＭＳ Ｐゴシック" pitchFamily="34" charset="-128"/>
              </a:rPr>
              <a:t>	# do stuff with c</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4:</a:t>
            </a:r>
          </a:p>
          <a:p>
            <a:pPr eaLnBrk="1" hangingPunct="1">
              <a:lnSpc>
                <a:spcPct val="80000"/>
              </a:lnSpc>
              <a:buFontTx/>
              <a:buNone/>
              <a:defRPr/>
            </a:pPr>
            <a:r>
              <a:rPr lang="en-US" sz="1200" dirty="0">
                <a:solidFill>
                  <a:srgbClr val="000000"/>
                </a:solidFill>
                <a:ea typeface="ＭＳ Ｐゴシック" pitchFamily="34" charset="-128"/>
              </a:rPr>
              <a:t>	# do stuff with d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5:</a:t>
            </a:r>
          </a:p>
          <a:p>
            <a:pPr eaLnBrk="1" hangingPunct="1">
              <a:lnSpc>
                <a:spcPct val="80000"/>
              </a:lnSpc>
              <a:buFontTx/>
              <a:buNone/>
              <a:defRPr/>
            </a:pPr>
            <a:r>
              <a:rPr lang="en-US" sz="1200" dirty="0">
                <a:solidFill>
                  <a:srgbClr val="000000"/>
                </a:solidFill>
                <a:ea typeface="ＭＳ Ｐゴシック" pitchFamily="34" charset="-128"/>
              </a:rPr>
              <a:t>	# do stuff  with e</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6:</a:t>
            </a:r>
          </a:p>
          <a:p>
            <a:pPr eaLnBrk="1" hangingPunct="1">
              <a:lnSpc>
                <a:spcPct val="80000"/>
              </a:lnSpc>
              <a:buFontTx/>
              <a:buNone/>
              <a:defRPr/>
            </a:pPr>
            <a:r>
              <a:rPr lang="en-US" sz="1200" dirty="0">
                <a:solidFill>
                  <a:srgbClr val="000000"/>
                </a:solidFill>
                <a:ea typeface="ＭＳ Ｐゴシック" pitchFamily="34" charset="-128"/>
              </a:rPr>
              <a:t>	# do stuff  with f</a:t>
            </a:r>
            <a:endParaRPr lang="en-US" sz="2400" dirty="0">
              <a:solidFill>
                <a:srgbClr val="000000"/>
              </a:solidFill>
              <a:ea typeface="ＭＳ Ｐゴシック" pitchFamily="34" charset="-128"/>
            </a:endParaRPr>
          </a:p>
          <a:p>
            <a:pPr eaLnBrk="1" hangingPunct="1">
              <a:lnSpc>
                <a:spcPct val="80000"/>
              </a:lnSpc>
              <a:buFontTx/>
              <a:buNone/>
              <a:defRPr/>
            </a:pPr>
            <a:r>
              <a:rPr lang="en-US" sz="2400" dirty="0">
                <a:ea typeface="ＭＳ Ｐゴシック" pitchFamily="34" charset="-128"/>
              </a:rPr>
              <a:t>…</a:t>
            </a:r>
          </a:p>
        </p:txBody>
      </p:sp>
      <p:sp>
        <p:nvSpPr>
          <p:cNvPr id="20483" name="Rectangle 9">
            <a:extLst>
              <a:ext uri="{FF2B5EF4-FFF2-40B4-BE49-F238E27FC236}">
                <a16:creationId xmlns:a16="http://schemas.microsoft.com/office/drawing/2014/main" id="{1EE8D36D-5119-04D1-586B-D0B01A219AAC}"/>
              </a:ext>
            </a:extLst>
          </p:cNvPr>
          <p:cNvSpPr>
            <a:spLocks noChangeArrowheads="1"/>
          </p:cNvSpPr>
          <p:nvPr/>
        </p:nvSpPr>
        <p:spPr bwMode="auto">
          <a:xfrm>
            <a:off x="2362200" y="2895600"/>
            <a:ext cx="6019800" cy="38100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0484" name="Rectangle 5">
            <a:extLst>
              <a:ext uri="{FF2B5EF4-FFF2-40B4-BE49-F238E27FC236}">
                <a16:creationId xmlns:a16="http://schemas.microsoft.com/office/drawing/2014/main" id="{0CFAA0EF-848A-892C-24CB-5F7793A87FEB}"/>
              </a:ext>
            </a:extLst>
          </p:cNvPr>
          <p:cNvSpPr>
            <a:spLocks noChangeArrowheads="1"/>
          </p:cNvSpPr>
          <p:nvPr/>
        </p:nvSpPr>
        <p:spPr bwMode="auto">
          <a:xfrm>
            <a:off x="2362200" y="685800"/>
            <a:ext cx="6019800" cy="20574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62148" name="Line 4">
            <a:extLst>
              <a:ext uri="{FF2B5EF4-FFF2-40B4-BE49-F238E27FC236}">
                <a16:creationId xmlns:a16="http://schemas.microsoft.com/office/drawing/2014/main" id="{A3E8D1BD-8436-AF43-ADA8-FFA956ECF682}"/>
              </a:ext>
            </a:extLst>
          </p:cNvPr>
          <p:cNvSpPr>
            <a:spLocks noChangeShapeType="1"/>
          </p:cNvSpPr>
          <p:nvPr/>
        </p:nvSpPr>
        <p:spPr bwMode="auto">
          <a:xfrm flipH="1">
            <a:off x="2133600" y="1219200"/>
            <a:ext cx="762000" cy="1524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1" name="Text Box 7">
            <a:extLst>
              <a:ext uri="{FF2B5EF4-FFF2-40B4-BE49-F238E27FC236}">
                <a16:creationId xmlns:a16="http://schemas.microsoft.com/office/drawing/2014/main" id="{10777FB4-ACE9-485A-0236-223B1BA6B092}"/>
              </a:ext>
            </a:extLst>
          </p:cNvPr>
          <p:cNvSpPr txBox="1">
            <a:spLocks noChangeArrowheads="1"/>
          </p:cNvSpPr>
          <p:nvPr/>
        </p:nvSpPr>
        <p:spPr bwMode="auto">
          <a:xfrm>
            <a:off x="2743200" y="685800"/>
            <a:ext cx="2262158" cy="369332"/>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p:txBody>
      </p:sp>
      <p:sp>
        <p:nvSpPr>
          <p:cNvPr id="262152" name="Text Box 8">
            <a:extLst>
              <a:ext uri="{FF2B5EF4-FFF2-40B4-BE49-F238E27FC236}">
                <a16:creationId xmlns:a16="http://schemas.microsoft.com/office/drawing/2014/main" id="{AAF0740A-45FF-126C-7919-8D0C7E3FDA8F}"/>
              </a:ext>
            </a:extLst>
          </p:cNvPr>
          <p:cNvSpPr txBox="1">
            <a:spLocks noChangeArrowheads="1"/>
          </p:cNvSpPr>
          <p:nvPr/>
        </p:nvSpPr>
        <p:spPr bwMode="auto">
          <a:xfrm>
            <a:off x="3200400" y="990600"/>
            <a:ext cx="1723549" cy="1846659"/>
          </a:xfrm>
          <a:prstGeom prst="rect">
            <a:avLst/>
          </a:prstGeom>
          <a:noFill/>
          <a:ln>
            <a:noFill/>
          </a:ln>
          <a:effec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a:ea typeface="+mn-ea"/>
              </a:rPr>
              <a:t>if x == 1:</a:t>
            </a:r>
          </a:p>
          <a:p>
            <a:pPr eaLnBrk="1" hangingPunct="1">
              <a:defRPr/>
            </a:pPr>
            <a:r>
              <a:rPr lang="en-US" dirty="0">
                <a:ea typeface="+mn-ea"/>
              </a:rPr>
              <a:t>     </a:t>
            </a:r>
            <a:r>
              <a:rPr lang="en-US" sz="1200" dirty="0">
                <a:latin typeface="+mn-lt"/>
                <a:ea typeface="+mn-ea"/>
              </a:rPr>
              <a:t># do stuff</a:t>
            </a:r>
          </a:p>
          <a:p>
            <a:pPr eaLnBrk="1" hangingPunct="1">
              <a:defRPr/>
            </a:pPr>
            <a:r>
              <a:rPr lang="en-US" dirty="0" err="1">
                <a:ea typeface="+mn-ea"/>
              </a:rPr>
              <a:t>elif</a:t>
            </a:r>
            <a:r>
              <a:rPr lang="en-US" dirty="0">
                <a:ea typeface="+mn-ea"/>
              </a:rPr>
              <a:t> x == 2</a:t>
            </a:r>
          </a:p>
          <a:p>
            <a:pPr eaLnBrk="1" hangingPunct="1">
              <a:defRPr/>
            </a:pPr>
            <a:r>
              <a:rPr lang="en-US" sz="1200" dirty="0">
                <a:latin typeface="+mn-lt"/>
                <a:ea typeface="+mn-ea"/>
              </a:rPr>
              <a:t>       # do special stuff</a:t>
            </a:r>
          </a:p>
          <a:p>
            <a:pPr eaLnBrk="1" hangingPunct="1">
              <a:defRPr/>
            </a:pPr>
            <a:r>
              <a:rPr lang="en-US" dirty="0" err="1">
                <a:ea typeface="+mn-ea"/>
              </a:rPr>
              <a:t>elif</a:t>
            </a:r>
            <a:r>
              <a:rPr lang="en-US" dirty="0">
                <a:ea typeface="+mn-ea"/>
              </a:rPr>
              <a:t> x == 3</a:t>
            </a:r>
          </a:p>
          <a:p>
            <a:pPr eaLnBrk="1" hangingPunct="1">
              <a:defRPr/>
            </a:pPr>
            <a:r>
              <a:rPr lang="en-US" sz="1200" dirty="0">
                <a:ea typeface="+mn-ea"/>
              </a:rPr>
              <a:t>       # do another thing</a:t>
            </a:r>
            <a:endParaRPr lang="en-US" dirty="0">
              <a:ea typeface="+mn-ea"/>
            </a:endParaRPr>
          </a:p>
          <a:p>
            <a:pPr eaLnBrk="1" hangingPunct="1">
              <a:defRPr/>
            </a:pPr>
            <a:endParaRPr lang="en-US" dirty="0">
              <a:ea typeface="+mn-ea"/>
            </a:endParaRPr>
          </a:p>
        </p:txBody>
      </p:sp>
      <p:sp>
        <p:nvSpPr>
          <p:cNvPr id="262154" name="Line 10">
            <a:extLst>
              <a:ext uri="{FF2B5EF4-FFF2-40B4-BE49-F238E27FC236}">
                <a16:creationId xmlns:a16="http://schemas.microsoft.com/office/drawing/2014/main" id="{8C4D9F3B-CC32-E775-DEFF-8447998B53DE}"/>
              </a:ext>
            </a:extLst>
          </p:cNvPr>
          <p:cNvSpPr>
            <a:spLocks noChangeShapeType="1"/>
          </p:cNvSpPr>
          <p:nvPr/>
        </p:nvSpPr>
        <p:spPr bwMode="auto">
          <a:xfrm flipH="1">
            <a:off x="2133600" y="3711575"/>
            <a:ext cx="838200" cy="2286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5" name="Text Box 11">
            <a:extLst>
              <a:ext uri="{FF2B5EF4-FFF2-40B4-BE49-F238E27FC236}">
                <a16:creationId xmlns:a16="http://schemas.microsoft.com/office/drawing/2014/main" id="{9595C537-2776-0209-E145-60AAF95EBC2B}"/>
              </a:ext>
            </a:extLst>
          </p:cNvPr>
          <p:cNvSpPr txBox="1">
            <a:spLocks noChangeArrowheads="1"/>
          </p:cNvSpPr>
          <p:nvPr/>
        </p:nvSpPr>
        <p:spPr bwMode="auto">
          <a:xfrm>
            <a:off x="2971800" y="3254375"/>
            <a:ext cx="2133918" cy="923330"/>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a:p>
            <a:pPr eaLnBrk="1" hangingPunct="1">
              <a:defRPr/>
            </a:pPr>
            <a:r>
              <a:rPr lang="en-US" dirty="0">
                <a:solidFill>
                  <a:srgbClr val="FF0066"/>
                </a:solidFill>
              </a:rPr>
              <a:t>using Python </a:t>
            </a:r>
          </a:p>
          <a:p>
            <a:pPr eaLnBrk="1" hangingPunct="1">
              <a:defRPr/>
            </a:pPr>
            <a:r>
              <a:rPr lang="en-US" dirty="0">
                <a:solidFill>
                  <a:srgbClr val="FF0066"/>
                </a:solidFill>
              </a:rPr>
              <a:t>dictionary.</a:t>
            </a:r>
          </a:p>
        </p:txBody>
      </p:sp>
      <p:sp>
        <p:nvSpPr>
          <p:cNvPr id="262156" name="Text Box 12">
            <a:extLst>
              <a:ext uri="{FF2B5EF4-FFF2-40B4-BE49-F238E27FC236}">
                <a16:creationId xmlns:a16="http://schemas.microsoft.com/office/drawing/2014/main" id="{27CA757E-8894-04D9-BCAC-43B5CA859251}"/>
              </a:ext>
            </a:extLst>
          </p:cNvPr>
          <p:cNvSpPr txBox="1">
            <a:spLocks noChangeArrowheads="1"/>
          </p:cNvSpPr>
          <p:nvPr/>
        </p:nvSpPr>
        <p:spPr bwMode="auto">
          <a:xfrm>
            <a:off x="5984875" y="1254760"/>
            <a:ext cx="2262158" cy="923330"/>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repeated </a:t>
            </a:r>
            <a:r>
              <a:rPr lang="en-US" altLang="ja-JP" sz="1800" i="1" dirty="0"/>
              <a:t>if</a:t>
            </a:r>
            <a:r>
              <a:rPr lang="en-US" altLang="ja-JP" sz="1800" dirty="0"/>
              <a:t> to check mutually exclusive conditions.</a:t>
            </a:r>
            <a:endParaRPr lang="en-US" sz="1800" dirty="0"/>
          </a:p>
        </p:txBody>
      </p:sp>
      <p:sp>
        <p:nvSpPr>
          <p:cNvPr id="13" name="Text Box 12">
            <a:extLst>
              <a:ext uri="{FF2B5EF4-FFF2-40B4-BE49-F238E27FC236}">
                <a16:creationId xmlns:a16="http://schemas.microsoft.com/office/drawing/2014/main" id="{642DE50C-8EB0-A1AF-0FE6-BB9261D46ED9}"/>
              </a:ext>
            </a:extLst>
          </p:cNvPr>
          <p:cNvSpPr txBox="1">
            <a:spLocks noChangeArrowheads="1"/>
          </p:cNvSpPr>
          <p:nvPr/>
        </p:nvSpPr>
        <p:spPr bwMode="auto">
          <a:xfrm>
            <a:off x="5911849" y="3098800"/>
            <a:ext cx="2335183" cy="2308324"/>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a large number of </a:t>
            </a:r>
            <a:r>
              <a:rPr lang="en-US" altLang="ja-JP" sz="1800" i="1" dirty="0" err="1"/>
              <a:t>elif</a:t>
            </a:r>
            <a:r>
              <a:rPr lang="en-US" altLang="ja-JP" sz="1800" dirty="0"/>
              <a:t> conditions when consistently testing the same variable’s value and performing the same operation inside.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2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2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2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21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p:bldP spid="262152" grpId="0"/>
      <p:bldP spid="262155" grpId="0"/>
      <p:bldP spid="262156"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dirty="0"/>
              <a:t>Using a dictionary instead of </a:t>
            </a:r>
            <a:r>
              <a:rPr lang="en-US" sz="3500" dirty="0" err="1"/>
              <a:t>elif</a:t>
            </a:r>
            <a:endParaRPr lang="en-US" sz="3500" dirty="0"/>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343401" y="2743200"/>
            <a:ext cx="4724400"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watering strategy.'''</a:t>
            </a:r>
          </a:p>
          <a:p>
            <a:pPr marL="0" indent="0">
              <a:lnSpc>
                <a:spcPct val="90000"/>
              </a:lnSpc>
              <a:buNone/>
            </a:pPr>
            <a:endParaRPr lang="en-US" sz="1400" dirty="0">
              <a:latin typeface="Courier New" panose="02070309020205020404" pitchFamily="49" charset="0"/>
              <a:cs typeface="Courier New" panose="02070309020205020404" pitchFamily="49" charset="0"/>
            </a:endParaRPr>
          </a:p>
          <a:p>
            <a:pPr marL="0" indent="0">
              <a:lnSpc>
                <a:spcPct val="90000"/>
              </a:lnSpc>
              <a:buNone/>
            </a:pPr>
            <a:r>
              <a:rPr lang="en-US" sz="1400" dirty="0">
                <a:latin typeface="Courier New" panose="02070309020205020404" pitchFamily="49" charset="0"/>
                <a:cs typeface="Courier New" panose="02070309020205020404" pitchFamily="49" charset="0"/>
              </a:rPr>
              <a:t>    if plant == "lemon":</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"moderate"</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"blueberry":</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"abundant"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"pear":</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"sparing"</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"unknown"</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 </a:t>
            </a:r>
            <a:r>
              <a:rPr lang="en-US" sz="1400" dirty="0" err="1">
                <a:latin typeface="Courier New" panose="02070309020205020404" pitchFamily="49" charset="0"/>
                <a:cs typeface="Courier New" panose="02070309020205020404" pitchFamily="49" charset="0"/>
              </a:rPr>
              <a:t>water_strategy</a:t>
            </a:r>
            <a:endParaRPr lang="en-US" sz="1400" dirty="0"/>
          </a:p>
          <a:p>
            <a:pPr marL="0" indent="0">
              <a:lnSpc>
                <a:spcPct val="90000"/>
              </a:lnSpc>
              <a:buNone/>
            </a:pPr>
            <a:endParaRPr lang="en-US" sz="1400" dirty="0"/>
          </a:p>
          <a:p>
            <a:pPr marL="0" indent="0">
              <a:lnSpc>
                <a:spcPct val="90000"/>
              </a:lnSpc>
              <a:buNone/>
            </a:pPr>
            <a:endParaRPr lang="en-US" sz="1400" dirty="0"/>
          </a:p>
        </p:txBody>
      </p:sp>
    </p:spTree>
    <p:extLst>
      <p:ext uri="{BB962C8B-B14F-4D97-AF65-F5344CB8AC3E}">
        <p14:creationId xmlns:p14="http://schemas.microsoft.com/office/powerpoint/2010/main" val="377982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dirty="0" err="1"/>
              <a:t>Elif</a:t>
            </a:r>
            <a:r>
              <a:rPr lang="en-US" sz="3500" dirty="0"/>
              <a:t> replaced </a:t>
            </a:r>
            <a:br>
              <a:rPr lang="en-US" sz="3500" dirty="0"/>
            </a:br>
            <a:r>
              <a:rPr lang="en-US" sz="3500" dirty="0"/>
              <a:t>with dictionary </a:t>
            </a:r>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191000" y="2743200"/>
            <a:ext cx="4876799"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plant watering strategy.'''</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 = {"lemon": "moderate", </a:t>
            </a:r>
          </a:p>
          <a:p>
            <a:pPr marL="0" indent="0">
              <a:lnSpc>
                <a:spcPct val="90000"/>
              </a:lnSpc>
              <a:buNone/>
            </a:pPr>
            <a:r>
              <a:rPr lang="en-US" sz="1400" dirty="0">
                <a:latin typeface="Courier New" panose="02070309020205020404" pitchFamily="49" charset="0"/>
                <a:cs typeface="Courier New" panose="02070309020205020404" pitchFamily="49" charset="0"/>
              </a:rPr>
              <a:t>                   "blueberry": "abundant", </a:t>
            </a:r>
          </a:p>
          <a:p>
            <a:pPr marL="0" indent="0">
              <a:lnSpc>
                <a:spcPct val="90000"/>
              </a:lnSpc>
              <a:buNone/>
            </a:pPr>
            <a:r>
              <a:rPr lang="en-US" sz="1400" dirty="0">
                <a:latin typeface="Courier New" panose="02070309020205020404" pitchFamily="49" charset="0"/>
                <a:cs typeface="Courier New" panose="02070309020205020404" pitchFamily="49" charset="0"/>
              </a:rPr>
              <a:t>                   "pear": "sparing"} </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plant in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water_strategy</a:t>
            </a:r>
            <a:r>
              <a:rPr lang="en-US" sz="1400" dirty="0">
                <a:highlight>
                  <a:srgbClr val="FFFF00"/>
                </a:highlight>
                <a:latin typeface="Courier New" panose="02070309020205020404" pitchFamily="49" charset="0"/>
                <a:cs typeface="Courier New" panose="02070309020205020404" pitchFamily="49" charset="0"/>
              </a:rPr>
              <a:t> = </a:t>
            </a:r>
            <a:r>
              <a:rPr lang="en-US" sz="1400" dirty="0" err="1">
                <a:highlight>
                  <a:srgbClr val="FFFF00"/>
                </a:highlight>
                <a:latin typeface="Courier New" panose="02070309020205020404" pitchFamily="49" charset="0"/>
                <a:cs typeface="Courier New" panose="02070309020205020404" pitchFamily="49" charset="0"/>
              </a:rPr>
              <a:t>plant_dict</a:t>
            </a:r>
            <a:r>
              <a:rPr lang="en-US" sz="1400" dirty="0">
                <a:highlight>
                  <a:srgbClr val="FFFF00"/>
                </a:highlight>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water_strategy</a:t>
            </a:r>
            <a:r>
              <a:rPr lang="en-US" sz="1400" dirty="0">
                <a:latin typeface="Courier New" panose="02070309020205020404" pitchFamily="49" charset="0"/>
                <a:cs typeface="Courier New" panose="02070309020205020404" pitchFamily="49" charset="0"/>
              </a:rPr>
              <a:t> = "unknown"</a:t>
            </a:r>
            <a:endParaRPr lang="en-US" sz="1400" dirty="0"/>
          </a:p>
          <a:p>
            <a:pPr marL="0" indent="0">
              <a:lnSpc>
                <a:spcPct val="90000"/>
              </a:lnSpc>
              <a:buNone/>
            </a:pPr>
            <a:r>
              <a:rPr lang="en-US" sz="1400" dirty="0"/>
              <a:t>         </a:t>
            </a:r>
            <a:r>
              <a:rPr lang="en-US" sz="1400" b="1" dirty="0">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return</a:t>
            </a:r>
            <a:r>
              <a:rPr lang="en-US" sz="1400" dirty="0"/>
              <a:t> </a:t>
            </a:r>
            <a:r>
              <a:rPr lang="en-US" sz="1400" dirty="0" err="1">
                <a:solidFill>
                  <a:srgbClr val="000000"/>
                </a:solidFill>
                <a:effectLst/>
                <a:latin typeface="Courier New" panose="02070309020205020404" pitchFamily="49" charset="0"/>
                <a:ea typeface="MS PGothic" panose="020B0600070205080204" pitchFamily="34" charset="-128"/>
                <a:cs typeface="Courier New" panose="02070309020205020404" pitchFamily="49" charset="0"/>
              </a:rPr>
              <a:t>water_strategy</a:t>
            </a:r>
            <a:r>
              <a:rPr lang="en-US" sz="1400" dirty="0"/>
              <a:t> </a:t>
            </a:r>
          </a:p>
          <a:p>
            <a:pPr marL="0" indent="0">
              <a:lnSpc>
                <a:spcPct val="90000"/>
              </a:lnSpc>
              <a:buNone/>
            </a:pPr>
            <a:endParaRPr lang="en-US" sz="1400" dirty="0"/>
          </a:p>
        </p:txBody>
      </p:sp>
    </p:spTree>
    <p:extLst>
      <p:ext uri="{BB962C8B-B14F-4D97-AF65-F5344CB8AC3E}">
        <p14:creationId xmlns:p14="http://schemas.microsoft.com/office/powerpoint/2010/main" val="11925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1491415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7E5B1-4384-1CDC-9237-B9739FE50A79}"/>
              </a:ext>
            </a:extLst>
          </p:cNvPr>
          <p:cNvSpPr>
            <a:spLocks noGrp="1"/>
          </p:cNvSpPr>
          <p:nvPr>
            <p:ph type="title"/>
          </p:nvPr>
        </p:nvSpPr>
        <p:spPr>
          <a:xfrm>
            <a:off x="5102556" y="762001"/>
            <a:ext cx="3117384" cy="1708244"/>
          </a:xfrm>
        </p:spPr>
        <p:txBody>
          <a:bodyPr anchor="ctr">
            <a:normAutofit/>
          </a:bodyPr>
          <a:lstStyle/>
          <a:p>
            <a:r>
              <a:rPr lang="en-US" sz="3500" dirty="0"/>
              <a:t>Working with Dictionaries</a:t>
            </a:r>
          </a:p>
        </p:txBody>
      </p:sp>
      <p:pic>
        <p:nvPicPr>
          <p:cNvPr id="5" name="Content Placeholder 4" descr="A bee on a flower&#10;&#10;Description automatically generated">
            <a:extLst>
              <a:ext uri="{FF2B5EF4-FFF2-40B4-BE49-F238E27FC236}">
                <a16:creationId xmlns:a16="http://schemas.microsoft.com/office/drawing/2014/main" id="{22AC4BF9-FAC2-DD5C-F91A-A03E16D01A92}"/>
              </a:ext>
            </a:extLst>
          </p:cNvPr>
          <p:cNvPicPr>
            <a:picLocks noChangeAspect="1"/>
          </p:cNvPicPr>
          <p:nvPr/>
        </p:nvPicPr>
        <p:blipFill rotWithShape="1">
          <a:blip r:embed="rId2">
            <a:extLst>
              <a:ext uri="{28A0092B-C50C-407E-A947-70E740481C1C}">
                <a14:useLocalDpi xmlns:a14="http://schemas.microsoft.com/office/drawing/2010/main" val="0"/>
              </a:ext>
            </a:extLst>
          </a:blip>
          <a:srcRect t="11111"/>
          <a:stretch/>
        </p:blipFill>
        <p:spPr>
          <a:xfrm rot="5400000">
            <a:off x="-1143001" y="1142999"/>
            <a:ext cx="6858002" cy="4572000"/>
          </a:xfrm>
          <a:prstGeom prst="rect">
            <a:avLst/>
          </a:prstGeom>
        </p:spPr>
      </p:pic>
      <p:sp>
        <p:nvSpPr>
          <p:cNvPr id="9" name="Content Placeholder 8">
            <a:extLst>
              <a:ext uri="{FF2B5EF4-FFF2-40B4-BE49-F238E27FC236}">
                <a16:creationId xmlns:a16="http://schemas.microsoft.com/office/drawing/2014/main" id="{6634AE3A-2E0C-FB46-0B9E-D439F28765FD}"/>
              </a:ext>
            </a:extLst>
          </p:cNvPr>
          <p:cNvSpPr>
            <a:spLocks noGrp="1"/>
          </p:cNvSpPr>
          <p:nvPr>
            <p:ph idx="1"/>
          </p:nvPr>
        </p:nvSpPr>
        <p:spPr>
          <a:xfrm>
            <a:off x="5102556" y="2470245"/>
            <a:ext cx="3117384" cy="3769835"/>
          </a:xfrm>
        </p:spPr>
        <p:txBody>
          <a:bodyPr anchor="ctr">
            <a:normAutofit/>
          </a:bodyPr>
          <a:lstStyle/>
          <a:p>
            <a:r>
              <a:rPr lang="en-US" sz="2400" dirty="0"/>
              <a:t>Create dictionaries</a:t>
            </a:r>
          </a:p>
          <a:p>
            <a:endParaRPr lang="en-US" sz="2400" dirty="0"/>
          </a:p>
          <a:p>
            <a:r>
              <a:rPr lang="en-US" sz="2400" dirty="0"/>
              <a:t>Get items</a:t>
            </a:r>
          </a:p>
          <a:p>
            <a:r>
              <a:rPr lang="en-US" sz="2400" dirty="0"/>
              <a:t>Set items</a:t>
            </a:r>
          </a:p>
          <a:p>
            <a:r>
              <a:rPr lang="en-US" sz="2400" dirty="0"/>
              <a:t>Delete items</a:t>
            </a:r>
          </a:p>
          <a:p>
            <a:endParaRPr lang="en-US" sz="2400" dirty="0"/>
          </a:p>
          <a:p>
            <a:r>
              <a:rPr lang="en-US" sz="2400" dirty="0"/>
              <a:t>Access-by key</a:t>
            </a:r>
          </a:p>
        </p:txBody>
      </p:sp>
    </p:spTree>
    <p:extLst>
      <p:ext uri="{BB962C8B-B14F-4D97-AF65-F5344CB8AC3E}">
        <p14:creationId xmlns:p14="http://schemas.microsoft.com/office/powerpoint/2010/main" val="338802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C8E68-B835-F1CC-9C13-53096E32A5BB}"/>
              </a:ext>
            </a:extLst>
          </p:cNvPr>
          <p:cNvSpPr>
            <a:spLocks noGrp="1"/>
          </p:cNvSpPr>
          <p:nvPr>
            <p:ph type="title"/>
          </p:nvPr>
        </p:nvSpPr>
        <p:spPr/>
        <p:txBody>
          <a:bodyPr/>
          <a:lstStyle/>
          <a:p>
            <a:r>
              <a:rPr lang="en-US" dirty="0"/>
              <a:t>Dictionary methods</a:t>
            </a:r>
          </a:p>
        </p:txBody>
      </p:sp>
      <p:pic>
        <p:nvPicPr>
          <p:cNvPr id="10" name="Content Placeholder 9" descr="An open book with text on it&#10;&#10;Description automatically generated">
            <a:extLst>
              <a:ext uri="{FF2B5EF4-FFF2-40B4-BE49-F238E27FC236}">
                <a16:creationId xmlns:a16="http://schemas.microsoft.com/office/drawing/2014/main" id="{CAC91B5F-B602-CB0D-05A3-8184186B8B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26" y="-381000"/>
            <a:ext cx="9144000" cy="12192000"/>
          </a:xfrm>
        </p:spPr>
      </p:pic>
    </p:spTree>
    <p:extLst>
      <p:ext uri="{BB962C8B-B14F-4D97-AF65-F5344CB8AC3E}">
        <p14:creationId xmlns:p14="http://schemas.microsoft.com/office/powerpoint/2010/main" val="73734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marL="342900" lvl="1" indent="-342900" eaLnBrk="1" hangingPunct="1">
              <a:lnSpc>
                <a:spcPct val="90000"/>
              </a:lnSpc>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568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2F341C0D-324B-DF74-0E5A-9E5C24C3992E}"/>
              </a:ext>
            </a:extLst>
          </p:cNvPr>
          <p:cNvCxnSpPr/>
          <p:nvPr/>
        </p:nvCxnSpPr>
        <p:spPr bwMode="auto">
          <a:xfrm flipH="1">
            <a:off x="1143000" y="1447800"/>
            <a:ext cx="2057400" cy="1600200"/>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6D196723-5FCC-C541-7491-5390E82CF803}"/>
              </a:ext>
            </a:extLst>
          </p:cNvPr>
          <p:cNvCxnSpPr/>
          <p:nvPr/>
        </p:nvCxnSpPr>
        <p:spPr bwMode="auto">
          <a:xfrm flipH="1">
            <a:off x="1752600" y="1460938"/>
            <a:ext cx="2476500" cy="1587062"/>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36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42111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a:t>
            </a:r>
            <a:r>
              <a:rPr lang="en-US" sz="1800" b="1" dirty="0">
                <a:highlight>
                  <a:srgbClr val="FFFF00"/>
                </a:highlight>
                <a:ea typeface="ＭＳ Ｐゴシック" pitchFamily="34" charset="-128"/>
              </a:rPr>
              <a:t>items</a:t>
            </a:r>
            <a:r>
              <a:rPr lang="en-US" sz="1800" dirty="0">
                <a:ea typeface="ＭＳ Ｐゴシック" pitchFamily="34" charset="-128"/>
              </a:rPr>
              <a:t>, </a:t>
            </a:r>
            <a:r>
              <a:rPr lang="en-US" sz="1800" b="1" dirty="0">
                <a:highlight>
                  <a:srgbClr val="FFFF00"/>
                </a:highlight>
                <a:ea typeface="ＭＳ Ｐゴシック" pitchFamily="34" charset="-128"/>
              </a:rPr>
              <a:t>keys</a:t>
            </a:r>
            <a:r>
              <a:rPr lang="en-US" sz="1800" dirty="0">
                <a:ea typeface="ＭＳ Ｐゴシック" pitchFamily="34" charset="-128"/>
              </a:rPr>
              <a:t>,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a:t>
            </a:r>
            <a:r>
              <a:rPr lang="en-US" sz="1800" b="1" dirty="0">
                <a:highlight>
                  <a:srgbClr val="FFFF00"/>
                </a:highlight>
                <a:ea typeface="ＭＳ Ｐゴシック" pitchFamily="34" charset="-128"/>
              </a:rPr>
              <a:t>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2090105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views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Dictionaries methods that return views: </a:t>
            </a:r>
            <a:r>
              <a:rPr lang="en-US" sz="1800" b="1" dirty="0">
                <a:highlight>
                  <a:srgbClr val="FFFF00"/>
                </a:highlight>
                <a:ea typeface="ＭＳ Ｐゴシック" pitchFamily="34" charset="-128"/>
              </a:rPr>
              <a:t>keys</a:t>
            </a:r>
            <a:r>
              <a:rPr lang="en-US" sz="1800" dirty="0">
                <a:ea typeface="ＭＳ Ｐゴシック" pitchFamily="34" charset="-128"/>
              </a:rPr>
              <a:t>, </a:t>
            </a:r>
            <a:r>
              <a:rPr lang="en-US" sz="1800" b="1" dirty="0">
                <a:highlight>
                  <a:srgbClr val="FFFF00"/>
                </a:highlight>
                <a:ea typeface="ＭＳ Ｐゴシック" pitchFamily="34" charset="-128"/>
              </a:rPr>
              <a:t>values</a:t>
            </a:r>
            <a:r>
              <a:rPr lang="en-US" sz="1800" dirty="0">
                <a:ea typeface="ＭＳ Ｐゴシック" pitchFamily="34" charset="-128"/>
              </a:rPr>
              <a:t>, </a:t>
            </a:r>
            <a:r>
              <a:rPr lang="en-US" sz="1800" b="1" dirty="0">
                <a:highlight>
                  <a:srgbClr val="FFFF00"/>
                </a:highlight>
                <a:ea typeface="ＭＳ Ｐゴシック" pitchFamily="34" charset="-128"/>
              </a:rPr>
              <a:t>items</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sound = {"</a:t>
            </a:r>
            <a:r>
              <a:rPr lang="en-US" sz="1600" dirty="0" err="1">
                <a:latin typeface="Courier New" panose="02070309020205020404" pitchFamily="49" charset="0"/>
                <a:ea typeface="ＭＳ Ｐゴシック" pitchFamily="34" charset="-128"/>
                <a:cs typeface="Courier New" panose="02070309020205020404" pitchFamily="49" charset="0"/>
              </a:rPr>
              <a:t>lion":"roar</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frog":"croak</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bee":"buzz</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sound.keys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dict_keys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(['lion', 'frog', 'bee'])</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sound.values</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1600" i="1"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dict_values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(['woods', 'park',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sound.items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dict_items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eaLnBrk="1" hangingPunct="1">
              <a:lnSpc>
                <a:spcPct val="90000"/>
              </a:lnSpc>
              <a:buNone/>
              <a:defRPr/>
            </a:pPr>
            <a:endParaRPr lang="en-US" sz="1600" dirty="0">
              <a:ea typeface="ＭＳ Ｐゴシック" pitchFamily="34" charset="-128"/>
            </a:endParaRPr>
          </a:p>
          <a:p>
            <a:pPr eaLnBrk="1" hangingPunct="1">
              <a:lnSpc>
                <a:spcPct val="90000"/>
              </a:lnSpc>
              <a:buNone/>
              <a:defRPr/>
            </a:pPr>
            <a:r>
              <a:rPr lang="en-US" sz="1400" dirty="0">
                <a:ea typeface="ＭＳ Ｐゴシック" pitchFamily="34" charset="-128"/>
              </a:rPr>
              <a:t>In Python 2.*, keys(), values(), and items() return lists. </a:t>
            </a:r>
          </a:p>
          <a:p>
            <a:pPr eaLnBrk="1" hangingPunct="1">
              <a:lnSpc>
                <a:spcPct val="90000"/>
              </a:lnSpc>
              <a:buNone/>
              <a:defRPr/>
            </a:pPr>
            <a:r>
              <a:rPr lang="en-US" sz="1400" dirty="0">
                <a:ea typeface="ＭＳ Ｐゴシック" pitchFamily="34" charset="-128"/>
              </a:rPr>
              <a:t> </a:t>
            </a:r>
          </a:p>
          <a:p>
            <a:pPr eaLnBrk="1" hangingPunct="1">
              <a:lnSpc>
                <a:spcPct val="90000"/>
              </a:lnSpc>
              <a:buNone/>
              <a:defRPr/>
            </a:pPr>
            <a:r>
              <a:rPr lang="en-US" sz="1400" dirty="0">
                <a:ea typeface="ＭＳ Ｐゴシック" pitchFamily="34" charset="-128"/>
              </a:rPr>
              <a:t>In Python 3.*, keys(), values(), and items() return view objects </a:t>
            </a:r>
          </a:p>
          <a:p>
            <a:pPr eaLnBrk="1" hangingPunct="1">
              <a:lnSpc>
                <a:spcPct val="90000"/>
              </a:lnSpc>
              <a:buNone/>
              <a:defRPr/>
            </a:pPr>
            <a:r>
              <a:rPr lang="en-US" sz="1400" dirty="0">
                <a:ea typeface="ＭＳ Ｐゴシック" pitchFamily="34" charset="-128"/>
              </a:rPr>
              <a:t>    Views stay synchronized with the dictionary.   </a:t>
            </a:r>
          </a:p>
          <a:p>
            <a:pPr eaLnBrk="1" hangingPunct="1">
              <a:lnSpc>
                <a:spcPct val="90000"/>
              </a:lnSpc>
              <a:buNone/>
              <a:defRPr/>
            </a:pPr>
            <a:r>
              <a:rPr lang="en-US" sz="1400" dirty="0">
                <a:ea typeface="ＭＳ Ｐゴシック" pitchFamily="34" charset="-128"/>
              </a:rPr>
              <a:t>    Making a view is more efficient than creating a new list whenever these methods are called.</a:t>
            </a:r>
            <a:endParaRPr lang="en-US" sz="1400" b="1" dirty="0">
              <a:ea typeface="ＭＳ Ｐゴシック" pitchFamily="34" charset="-128"/>
            </a:endParaRPr>
          </a:p>
          <a:p>
            <a:pPr marL="0" indent="0" eaLnBrk="1" hangingPunct="1">
              <a:lnSpc>
                <a:spcPct val="90000"/>
              </a:lnSpc>
              <a:buFontTx/>
              <a:buNone/>
              <a:defRPr/>
            </a:pPr>
            <a:endParaRPr lang="en-US" sz="2000" b="1"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70038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68">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268">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6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Get </a:t>
            </a:r>
            <a:r>
              <a:rPr lang="en-US" altLang="en-US" sz="3600" i="1" dirty="0">
                <a:solidFill>
                  <a:srgbClr val="262673"/>
                </a:solidFill>
              </a:rPr>
              <a:t>list</a:t>
            </a:r>
            <a:r>
              <a:rPr lang="en-US" altLang="en-US" sz="3600" dirty="0">
                <a:solidFill>
                  <a:srgbClr val="262673"/>
                </a:solidFill>
              </a:rPr>
              <a:t> from </a:t>
            </a:r>
            <a:r>
              <a:rPr lang="en-US" altLang="en-US" sz="3600" dirty="0" err="1">
                <a:solidFill>
                  <a:srgbClr val="262673"/>
                </a:solidFill>
              </a:rPr>
              <a:t>dict</a:t>
            </a:r>
            <a:r>
              <a:rPr lang="en-US" altLang="en-US" sz="3600" dirty="0">
                <a:solidFill>
                  <a:srgbClr val="262673"/>
                </a:solidFill>
              </a:rPr>
              <a:t> view</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To get a list of dictionaries </a:t>
            </a:r>
            <a:r>
              <a:rPr lang="en-US" sz="1800" b="1" dirty="0">
                <a:ea typeface="ＭＳ Ｐゴシック" pitchFamily="34" charset="-128"/>
              </a:rPr>
              <a:t>keys</a:t>
            </a:r>
            <a:r>
              <a:rPr lang="en-US" sz="1800" dirty="0">
                <a:ea typeface="ＭＳ Ｐゴシック" pitchFamily="34" charset="-128"/>
              </a:rPr>
              <a:t>, </a:t>
            </a:r>
            <a:r>
              <a:rPr lang="en-US" sz="1800" b="1" dirty="0">
                <a:ea typeface="ＭＳ Ｐゴシック" pitchFamily="34" charset="-128"/>
              </a:rPr>
              <a:t>values</a:t>
            </a:r>
            <a:r>
              <a:rPr lang="en-US" sz="1800" dirty="0">
                <a:ea typeface="ＭＳ Ｐゴシック" pitchFamily="34" charset="-128"/>
              </a:rPr>
              <a:t>, or </a:t>
            </a:r>
            <a:r>
              <a:rPr lang="en-US" sz="1800" b="1" dirty="0">
                <a:ea typeface="ＭＳ Ｐゴシック" pitchFamily="34" charset="-128"/>
              </a:rPr>
              <a:t>items</a:t>
            </a:r>
            <a:r>
              <a:rPr lang="en-US" sz="1800" dirty="0">
                <a:ea typeface="ＭＳ Ｐゴシック" pitchFamily="34" charset="-128"/>
              </a:rPr>
              <a:t>, </a:t>
            </a:r>
            <a:r>
              <a:rPr lang="en-US" sz="1800" dirty="0">
                <a:highlight>
                  <a:srgbClr val="FFFF00"/>
                </a:highlight>
                <a:ea typeface="ＭＳ Ｐゴシック" pitchFamily="34" charset="-128"/>
              </a:rPr>
              <a:t>cast to list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'foo':'</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 # </a:t>
            </a:r>
            <a:r>
              <a:rPr lang="en-US" sz="1600" b="1" dirty="0">
                <a:ea typeface="ＭＳ Ｐゴシック" pitchFamily="34" charset="-128"/>
              </a:rPr>
              <a:t>keys()</a:t>
            </a:r>
            <a:r>
              <a:rPr lang="en-US" sz="1600" dirty="0">
                <a:ea typeface="ＭＳ Ｐゴシック" pitchFamily="34" charset="-128"/>
              </a:rPr>
              <a:t> returns a view of the keys in the dictionary.</a:t>
            </a: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err="1">
                <a:latin typeface="Courier New" panose="02070309020205020404" pitchFamily="49" charset="0"/>
                <a:ea typeface="ＭＳ Ｐゴシック" pitchFamily="34" charset="-128"/>
                <a:cs typeface="Courier New" panose="02070309020205020404" pitchFamily="49" charset="0"/>
              </a:rPr>
              <a:t>dict_keys</a:t>
            </a: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list(</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keys.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myD.values</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values.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['woods', 'park',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myD.items</a:t>
            </a:r>
            <a:r>
              <a:rPr lang="en-US" sz="1600" dirty="0">
                <a:latin typeface="Courier New" panose="02070309020205020404" pitchFamily="49" charset="0"/>
                <a:ea typeface="ＭＳ Ｐゴシック" pitchFamily="34" charset="-128"/>
                <a:cs typeface="Courier New" panose="02070309020205020404" pitchFamily="49" charset="0"/>
              </a:rPr>
              <a:t>())#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items as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key-value tuples</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'woods'), (5, 'park'), ('foo',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2400" dirty="0">
              <a:ea typeface="ＭＳ Ｐゴシック" pitchFamily="34" charset="-128"/>
            </a:endParaRPr>
          </a:p>
          <a:p>
            <a:pPr eaLnBrk="1" hangingPunct="1">
              <a:lnSpc>
                <a:spcPct val="90000"/>
              </a:lnSpc>
              <a:buNone/>
              <a:defRPr/>
            </a:pPr>
            <a:endParaRPr lang="en-US" sz="1600"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4483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book&#10;&#10;Description automatically generated">
            <a:extLst>
              <a:ext uri="{FF2B5EF4-FFF2-40B4-BE49-F238E27FC236}">
                <a16:creationId xmlns:a16="http://schemas.microsoft.com/office/drawing/2014/main" id="{E27C3197-A017-8C11-6814-714CB5BC7199}"/>
              </a:ext>
            </a:extLst>
          </p:cNvPr>
          <p:cNvPicPr>
            <a:picLocks noChangeAspect="1"/>
          </p:cNvPicPr>
          <p:nvPr/>
        </p:nvPicPr>
        <p:blipFill rotWithShape="1">
          <a:blip r:embed="rId2">
            <a:extLst>
              <a:ext uri="{28A0092B-C50C-407E-A947-70E740481C1C}">
                <a14:useLocalDpi xmlns:a14="http://schemas.microsoft.com/office/drawing/2010/main" val="0"/>
              </a:ext>
            </a:extLst>
          </a:blip>
          <a:srcRect l="11258" t="355" r="18344" b="13056"/>
          <a:stretch/>
        </p:blipFill>
        <p:spPr>
          <a:xfrm rot="10800000">
            <a:off x="5346407" y="609599"/>
            <a:ext cx="3809997" cy="6248400"/>
          </a:xfrm>
          <a:prstGeom prst="rect">
            <a:avLst/>
          </a:prstGeom>
          <a:effectLst>
            <a:softEdge rad="977900"/>
          </a:effectLst>
        </p:spPr>
      </p:pic>
      <p:sp>
        <p:nvSpPr>
          <p:cNvPr id="9" name="Rectangle 8">
            <a:extLst>
              <a:ext uri="{FF2B5EF4-FFF2-40B4-BE49-F238E27FC236}">
                <a16:creationId xmlns:a16="http://schemas.microsoft.com/office/drawing/2014/main" id="{43411DEC-5B11-157B-644A-3732FCEE9D94}"/>
              </a:ext>
            </a:extLst>
          </p:cNvPr>
          <p:cNvSpPr/>
          <p:nvPr/>
        </p:nvSpPr>
        <p:spPr bwMode="auto">
          <a:xfrm>
            <a:off x="152400" y="533400"/>
            <a:ext cx="8991600" cy="6248400"/>
          </a:xfrm>
          <a:prstGeom prst="rect">
            <a:avLst/>
          </a:prstGeom>
          <a:gradFill flip="none" rotWithShape="1">
            <a:gsLst>
              <a:gs pos="0">
                <a:srgbClr val="F5F5F6">
                  <a:alpha val="0"/>
                </a:srgbClr>
              </a:gs>
              <a:gs pos="100000">
                <a:srgbClr val="F5F5F6"/>
              </a:gs>
            </a:gsLst>
            <a:lin ang="81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p:txBody>
          <a:bodyPr/>
          <a:lstStyle/>
          <a:p>
            <a:r>
              <a:rPr lang="en-US" dirty="0"/>
              <a:t>Iterating over keys or values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p:txBody>
          <a:bodyPr/>
          <a:lstStyle/>
          <a:p>
            <a:pPr marL="0" indent="0">
              <a:buNone/>
            </a:pPr>
            <a:r>
              <a:rPr lang="en-US" sz="1800" dirty="0">
                <a:ea typeface="ＭＳ Ｐゴシック" pitchFamily="34" charset="-128"/>
              </a:rPr>
              <a:t>If you loop over the dictionary, it returns the keys.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a':'do</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b':'re</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c':'mi</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key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print(key)</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a</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b</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c</a:t>
            </a:r>
          </a:p>
          <a:p>
            <a:pPr marL="0" indent="0">
              <a:buNone/>
            </a:pPr>
            <a:endParaRPr lang="en-US" sz="1800" dirty="0">
              <a:ea typeface="ＭＳ Ｐゴシック" pitchFamily="34" charset="-128"/>
            </a:endParaRPr>
          </a:p>
          <a:p>
            <a:pPr marL="0" indent="0">
              <a:buNone/>
            </a:pPr>
            <a:r>
              <a:rPr lang="en-US" sz="1800" dirty="0">
                <a:ea typeface="ＭＳ Ｐゴシック" pitchFamily="34" charset="-128"/>
              </a:rPr>
              <a:t>To loop over the values, use the values method.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value in </a:t>
            </a:r>
            <a:r>
              <a:rPr lang="en-US" sz="1800" dirty="0" err="1">
                <a:highlight>
                  <a:srgbClr val="FFFF00"/>
                </a:highlight>
                <a:latin typeface="Courier New" panose="02070309020205020404" pitchFamily="49" charset="0"/>
                <a:ea typeface="ＭＳ Ｐゴシック" pitchFamily="34" charset="-128"/>
                <a:cs typeface="Courier New" panose="02070309020205020404" pitchFamily="49" charset="0"/>
              </a:rPr>
              <a:t>myD.values</a:t>
            </a:r>
            <a:r>
              <a:rPr lang="en-US" sz="18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print(value)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do</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re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mi</a:t>
            </a:r>
            <a:endParaRPr lang="en-US" dirty="0"/>
          </a:p>
        </p:txBody>
      </p:sp>
    </p:spTree>
    <p:extLst>
      <p:ext uri="{BB962C8B-B14F-4D97-AF65-F5344CB8AC3E}">
        <p14:creationId xmlns:p14="http://schemas.microsoft.com/office/powerpoint/2010/main" val="13215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field with mountains and a river&#10;&#10;Description automatically generated">
            <a:extLst>
              <a:ext uri="{FF2B5EF4-FFF2-40B4-BE49-F238E27FC236}">
                <a16:creationId xmlns:a16="http://schemas.microsoft.com/office/drawing/2014/main" id="{77D48468-A31B-2A80-A0D0-49F28FC452A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r="16111"/>
          <a:stretch/>
        </p:blipFill>
        <p:spPr>
          <a:xfrm rot="5400000">
            <a:off x="1143001" y="-2017058"/>
            <a:ext cx="6857998" cy="10892114"/>
          </a:xfrm>
          <a:prstGeom prst="rect">
            <a:avLst/>
          </a:prstGeom>
        </p:spPr>
      </p:pic>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a:xfrm>
            <a:off x="155448" y="476250"/>
            <a:ext cx="8001000" cy="457200"/>
          </a:xfrm>
        </p:spPr>
        <p:txBody>
          <a:bodyPr/>
          <a:lstStyle/>
          <a:p>
            <a:r>
              <a:rPr lang="en-US" dirty="0"/>
              <a:t>Iterating over dictionary items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a:xfrm>
            <a:off x="0" y="1981200"/>
            <a:ext cx="9144000" cy="3771900"/>
          </a:xfrm>
          <a:solidFill>
            <a:srgbClr val="F2F2F2">
              <a:alpha val="84706"/>
            </a:srgbClr>
          </a:solidFill>
        </p:spPr>
        <p:txBody>
          <a:bodyPr/>
          <a:lstStyle/>
          <a:p>
            <a:pPr marL="0" indent="0">
              <a:buNone/>
            </a:pPr>
            <a:r>
              <a:rPr lang="en-US" sz="2000" dirty="0">
                <a:ea typeface="ＭＳ Ｐゴシック" pitchFamily="34" charset="-128"/>
              </a:rPr>
              <a:t>   To loop over the </a:t>
            </a:r>
            <a:r>
              <a:rPr lang="en-US" sz="2000" i="1" dirty="0">
                <a:ea typeface="ＭＳ Ｐゴシック" pitchFamily="34" charset="-128"/>
              </a:rPr>
              <a:t>items</a:t>
            </a:r>
            <a:r>
              <a:rPr lang="en-US" sz="2000" dirty="0">
                <a:ea typeface="ＭＳ Ｐゴシック" pitchFamily="34" charset="-128"/>
              </a:rPr>
              <a:t>, use the items method and </a:t>
            </a:r>
            <a:r>
              <a:rPr lang="en-US" sz="2000" i="1" dirty="0">
                <a:ea typeface="ＭＳ Ｐゴシック" pitchFamily="34" charset="-128"/>
              </a:rPr>
              <a:t>two</a:t>
            </a:r>
            <a:r>
              <a:rPr lang="en-US" sz="2000" dirty="0">
                <a:ea typeface="ＭＳ Ｐゴシック" pitchFamily="34" charset="-128"/>
              </a:rPr>
              <a:t> iterating variables. </a:t>
            </a:r>
          </a:p>
          <a:p>
            <a:pPr marL="0" indent="0">
              <a:buNone/>
            </a:pPr>
            <a:endParaRPr lang="en-US" sz="2000" dirty="0">
              <a:ea typeface="ＭＳ Ｐゴシック" pitchFamily="34" charset="-128"/>
            </a:endParaRP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a':'do</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b':'re</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c':'mi</a:t>
            </a:r>
            <a:r>
              <a:rPr lang="en-US" sz="20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for </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key, value </a:t>
            </a:r>
            <a:r>
              <a:rPr lang="en-US" sz="2000" dirty="0">
                <a:latin typeface="Courier New" panose="02070309020205020404" pitchFamily="49" charset="0"/>
                <a:ea typeface="ＭＳ Ｐゴシック" pitchFamily="34" charset="-128"/>
                <a:cs typeface="Courier New" panose="02070309020205020404" pitchFamily="49" charset="0"/>
              </a:rPr>
              <a:t>in </a:t>
            </a:r>
            <a:r>
              <a:rPr lang="en-US" sz="2000" dirty="0" err="1">
                <a:highlight>
                  <a:srgbClr val="FFFF00"/>
                </a:highlight>
                <a:latin typeface="Courier New" panose="02070309020205020404" pitchFamily="49" charset="0"/>
                <a:ea typeface="ＭＳ Ｐゴシック" pitchFamily="34" charset="-128"/>
                <a:cs typeface="Courier New" panose="02070309020205020404" pitchFamily="49" charset="0"/>
              </a:rPr>
              <a:t>myD.items</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print(</a:t>
            </a:r>
            <a:r>
              <a:rPr lang="en-US" sz="2000" dirty="0" err="1">
                <a:latin typeface="Courier New" panose="02070309020205020404" pitchFamily="49" charset="0"/>
                <a:ea typeface="ＭＳ Ｐゴシック" pitchFamily="34" charset="-128"/>
                <a:cs typeface="Courier New" panose="02070309020205020404" pitchFamily="49" charset="0"/>
              </a:rPr>
              <a:t>f"The</a:t>
            </a:r>
            <a:r>
              <a:rPr lang="en-US" sz="2000" dirty="0">
                <a:latin typeface="Courier New" panose="02070309020205020404" pitchFamily="49" charset="0"/>
                <a:ea typeface="ＭＳ Ｐゴシック" pitchFamily="34" charset="-128"/>
                <a:cs typeface="Courier New" panose="02070309020205020404" pitchFamily="49" charset="0"/>
              </a:rPr>
              <a:t> key is {key} and the value is {value}.")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a and the value is do.</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b and the value is re.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c and the value is mi.</a:t>
            </a:r>
            <a:endParaRPr lang="en-US" sz="3600" dirty="0"/>
          </a:p>
        </p:txBody>
      </p:sp>
    </p:spTree>
    <p:extLst>
      <p:ext uri="{BB962C8B-B14F-4D97-AF65-F5344CB8AC3E}">
        <p14:creationId xmlns:p14="http://schemas.microsoft.com/office/powerpoint/2010/main" val="20622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220305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7" name="Rectangle 3584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aterfall in a field&#10;&#10;Description automatically generated">
            <a:extLst>
              <a:ext uri="{FF2B5EF4-FFF2-40B4-BE49-F238E27FC236}">
                <a16:creationId xmlns:a16="http://schemas.microsoft.com/office/drawing/2014/main" id="{EC580B21-E39D-92CD-B339-0EA583FFA9CD}"/>
              </a:ext>
            </a:extLst>
          </p:cNvPr>
          <p:cNvPicPr>
            <a:picLocks noChangeAspect="1"/>
          </p:cNvPicPr>
          <p:nvPr/>
        </p:nvPicPr>
        <p:blipFill rotWithShape="1">
          <a:blip r:embed="rId3">
            <a:extLst>
              <a:ext uri="{28A0092B-C50C-407E-A947-70E740481C1C}">
                <a14:useLocalDpi xmlns:a14="http://schemas.microsoft.com/office/drawing/2010/main" val="0"/>
              </a:ext>
            </a:extLst>
          </a:blip>
          <a:srcRect l="1068" r="28009"/>
          <a:stretch/>
        </p:blipFill>
        <p:spPr>
          <a:xfrm rot="5400000">
            <a:off x="2088882" y="-197115"/>
            <a:ext cx="6858000" cy="7252231"/>
          </a:xfrm>
          <a:prstGeom prst="rect">
            <a:avLst/>
          </a:prstGeom>
        </p:spPr>
      </p:pic>
      <p:sp>
        <p:nvSpPr>
          <p:cNvPr id="358429" name="Rectangle 3584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3638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456773" y="1981200"/>
            <a:ext cx="4629150" cy="4876800"/>
          </a:xfrm>
        </p:spPr>
        <p:txBody>
          <a:bodyPr>
            <a:normAutofit fontScale="92500" lnSpcReduction="10000"/>
          </a:bodyPr>
          <a:lstStyle/>
          <a:p>
            <a:pPr marL="0" indent="0">
              <a:lnSpc>
                <a:spcPct val="90000"/>
              </a:lnSpc>
              <a:buNone/>
            </a:pPr>
            <a:r>
              <a:rPr lang="en-US" sz="1600" b="1" dirty="0"/>
              <a:t>US State Abbreviation and Capital City:</a:t>
            </a:r>
            <a:endParaRPr lang="en-US" sz="1600" dirty="0"/>
          </a:p>
          <a:p>
            <a:pPr marL="457200" lvl="1" indent="0">
              <a:lnSpc>
                <a:spcPct val="90000"/>
              </a:lnSpc>
            </a:pPr>
            <a:r>
              <a:rPr lang="en-US" sz="1600" dirty="0"/>
              <a:t>State Abbreviation: CA</a:t>
            </a:r>
          </a:p>
          <a:p>
            <a:pPr marL="457200" lvl="1" indent="0">
              <a:lnSpc>
                <a:spcPct val="90000"/>
              </a:lnSpc>
            </a:pPr>
            <a:r>
              <a:rPr lang="en-US" sz="1600" dirty="0"/>
              <a:t>Capital City: Sacramento</a:t>
            </a:r>
          </a:p>
          <a:p>
            <a:pPr marL="457200" lvl="1" indent="0">
              <a:lnSpc>
                <a:spcPct val="90000"/>
              </a:lnSpc>
            </a:pPr>
            <a:endParaRPr lang="en-US" sz="1600" dirty="0"/>
          </a:p>
          <a:p>
            <a:pPr marL="0" indent="0">
              <a:lnSpc>
                <a:spcPct val="90000"/>
              </a:lnSpc>
              <a:buNone/>
            </a:pPr>
            <a:r>
              <a:rPr lang="en-US" sz="1600" b="1" dirty="0"/>
              <a:t>Weather Station ID and Weather Data:</a:t>
            </a:r>
            <a:endParaRPr lang="en-US" sz="1600" dirty="0"/>
          </a:p>
          <a:p>
            <a:pPr marL="457200" lvl="1" indent="0">
              <a:lnSpc>
                <a:spcPct val="90000"/>
              </a:lnSpc>
            </a:pPr>
            <a:r>
              <a:rPr lang="en-US" sz="1600" dirty="0"/>
              <a:t>Station ID: 123456</a:t>
            </a:r>
          </a:p>
          <a:p>
            <a:pPr marL="457200" lvl="1" indent="0">
              <a:lnSpc>
                <a:spcPct val="90000"/>
              </a:lnSpc>
            </a:pPr>
            <a:r>
              <a:rPr lang="en-US" sz="1600" dirty="0"/>
              <a:t>Weather Data: Temperature: 25°C, </a:t>
            </a:r>
            <a:br>
              <a:rPr lang="en-US" sz="1600" dirty="0"/>
            </a:br>
            <a:r>
              <a:rPr lang="en-US" sz="1600" dirty="0"/>
              <a:t>Humidity: 55%</a:t>
            </a:r>
          </a:p>
          <a:p>
            <a:pPr marL="0" indent="0">
              <a:lnSpc>
                <a:spcPct val="90000"/>
              </a:lnSpc>
              <a:buNone/>
            </a:pPr>
            <a:endParaRPr lang="en-US" sz="1600" b="1" dirty="0"/>
          </a:p>
          <a:p>
            <a:pPr marL="0" indent="0">
              <a:lnSpc>
                <a:spcPct val="90000"/>
              </a:lnSpc>
              <a:buNone/>
            </a:pPr>
            <a:r>
              <a:rPr lang="en-US" sz="1600" b="1" dirty="0"/>
              <a:t>Land Use Code and Land Use Type:</a:t>
            </a:r>
            <a:endParaRPr lang="en-US" sz="1600" dirty="0"/>
          </a:p>
          <a:p>
            <a:pPr marL="457200" lvl="1" indent="0">
              <a:lnSpc>
                <a:spcPct val="90000"/>
              </a:lnSpc>
            </a:pPr>
            <a:r>
              <a:rPr lang="en-US" sz="1600" dirty="0"/>
              <a:t>Land Use Code: 110</a:t>
            </a:r>
          </a:p>
          <a:p>
            <a:pPr marL="457200" lvl="1" indent="0">
              <a:lnSpc>
                <a:spcPct val="90000"/>
              </a:lnSpc>
            </a:pPr>
            <a:r>
              <a:rPr lang="en-US" sz="1600" dirty="0"/>
              <a:t>Land Use Type: Residential</a:t>
            </a:r>
          </a:p>
          <a:p>
            <a:pPr marL="0" indent="0">
              <a:lnSpc>
                <a:spcPct val="90000"/>
              </a:lnSpc>
              <a:buNone/>
            </a:pPr>
            <a:endParaRPr lang="en-US" sz="1600" b="1" dirty="0"/>
          </a:p>
          <a:p>
            <a:pPr marL="0" indent="0">
              <a:lnSpc>
                <a:spcPct val="90000"/>
              </a:lnSpc>
              <a:buNone/>
            </a:pPr>
            <a:r>
              <a:rPr lang="en-US" sz="1600" b="1" dirty="0"/>
              <a:t>Geospatial Dataset Name and Description:</a:t>
            </a:r>
            <a:endParaRPr lang="en-US" sz="1600" dirty="0"/>
          </a:p>
          <a:p>
            <a:pPr marL="457200" lvl="1" indent="0">
              <a:lnSpc>
                <a:spcPct val="90000"/>
              </a:lnSpc>
            </a:pPr>
            <a:r>
              <a:rPr lang="en-US" sz="1600" dirty="0"/>
              <a:t>Dataset Name: World Roads</a:t>
            </a:r>
          </a:p>
          <a:p>
            <a:pPr marL="457200" lvl="1" indent="0">
              <a:lnSpc>
                <a:spcPct val="90000"/>
              </a:lnSpc>
            </a:pPr>
            <a:r>
              <a:rPr lang="en-US" sz="1600" dirty="0"/>
              <a:t>Description: Highways and major roads dataset covering the globe.</a:t>
            </a:r>
          </a:p>
          <a:p>
            <a:pPr marL="0" indent="0">
              <a:lnSpc>
                <a:spcPct val="90000"/>
              </a:lnSpc>
              <a:buNone/>
            </a:pPr>
            <a:endParaRPr lang="en-US" sz="1600" b="1" dirty="0"/>
          </a:p>
          <a:p>
            <a:pPr marL="0" indent="0">
              <a:lnSpc>
                <a:spcPct val="90000"/>
              </a:lnSpc>
              <a:buNone/>
            </a:pPr>
            <a:r>
              <a:rPr lang="en-US" sz="1600" b="1" dirty="0"/>
              <a:t>Watershed Name and Area:</a:t>
            </a:r>
            <a:endParaRPr lang="en-US" sz="1600" dirty="0"/>
          </a:p>
          <a:p>
            <a:pPr marL="457200" lvl="1" indent="0">
              <a:lnSpc>
                <a:spcPct val="90000"/>
              </a:lnSpc>
            </a:pPr>
            <a:r>
              <a:rPr lang="en-US" sz="1600" dirty="0"/>
              <a:t>Watershed Name: Mississippi River Basin</a:t>
            </a:r>
          </a:p>
          <a:p>
            <a:pPr marL="457200" lvl="1" indent="0">
              <a:lnSpc>
                <a:spcPct val="90000"/>
              </a:lnSpc>
            </a:pPr>
            <a:r>
              <a:rPr lang="en-US" sz="1600" dirty="0"/>
              <a:t>Area: 3,203,618 square kilometers</a:t>
            </a:r>
            <a:endParaRPr lang="en-US" sz="2400" dirty="0"/>
          </a:p>
        </p:txBody>
      </p:sp>
    </p:spTree>
    <p:extLst>
      <p:ext uri="{BB962C8B-B14F-4D97-AF65-F5344CB8AC3E}">
        <p14:creationId xmlns:p14="http://schemas.microsoft.com/office/powerpoint/2010/main" val="2669442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Dictionaries and attribute tables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r>
              <a:rPr lang="en-US" sz="2400" dirty="0">
                <a:ea typeface="ＭＳ Ｐゴシック" pitchFamily="34" charset="-128"/>
              </a:rPr>
              <a:t>Can store info. from GIS attribute tables.</a:t>
            </a: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Example collect FID:COVER items.</a:t>
            </a:r>
            <a:br>
              <a:rPr lang="en-US" sz="2400" dirty="0">
                <a:ea typeface="ＭＳ Ｐゴシック" pitchFamily="34" charset="-128"/>
              </a:rPr>
            </a:br>
            <a:endParaRPr lang="en-US" sz="1100" dirty="0">
              <a:ea typeface="ＭＳ Ｐゴシック" pitchFamily="34" charset="-128"/>
            </a:endParaRP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import arcpy</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arcpy.da.SearchCursor</a:t>
            </a:r>
            <a:r>
              <a:rPr lang="en-US" sz="2000" dirty="0">
                <a:latin typeface="Courier New" panose="02070309020205020404" pitchFamily="49" charset="0"/>
                <a:ea typeface="ＭＳ Ｐゴシック" pitchFamily="34" charset="-128"/>
                <a:cs typeface="Courier New" panose="02070309020205020404" pitchFamily="49" charset="0"/>
              </a:rPr>
              <a:t>('</a:t>
            </a:r>
            <a:r>
              <a:rPr lang="en-US" sz="2000" dirty="0" err="1">
                <a:latin typeface="Courier New" panose="02070309020205020404" pitchFamily="49" charset="0"/>
                <a:ea typeface="ＭＳ Ｐゴシック" pitchFamily="34" charset="-128"/>
                <a:cs typeface="Courier New" panose="02070309020205020404" pitchFamily="49" charset="0"/>
              </a:rPr>
              <a:t>park.shp</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FID</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COVER</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2000" dirty="0">
                <a:latin typeface="Courier New" panose="02070309020205020404" pitchFamily="49" charset="0"/>
                <a:ea typeface="ＭＳ Ｐゴシック" pitchFamily="34" charset="-128"/>
                <a:cs typeface="Courier New" panose="02070309020205020404" pitchFamily="49" charset="0"/>
              </a:rPr>
              <a:t> row </a:t>
            </a: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a:latin typeface="Courier New" panose="02070309020205020404" pitchFamily="49" charset="0"/>
                <a:ea typeface="ＭＳ Ｐゴシック" pitchFamily="34" charset="-128"/>
                <a:cs typeface="Courier New" panose="02070309020205020404" pitchFamily="49" charset="0"/>
              </a:rPr>
              <a:t>ID = row[0]</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 row[1]</a:t>
            </a: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[ID] = </a:t>
            </a: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endParaRPr lang="en-US" sz="2000" dirty="0">
              <a:latin typeface="Courier New" panose="02070309020205020404" pitchFamily="49" charset="0"/>
              <a:ea typeface="ＭＳ Ｐゴシック" pitchFamily="34" charset="-128"/>
              <a:cs typeface="Courier New" panose="02070309020205020404" pitchFamily="49" charset="0"/>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6919823" y="3581400"/>
            <a:ext cx="2057400" cy="3138972"/>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228600" y="6107668"/>
            <a:ext cx="56388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any dictionary items be modified by this loop</a:t>
            </a:r>
            <a:r>
              <a:rPr lang="en-US" sz="1800" dirty="0">
                <a:solidFill>
                  <a:srgbClr val="CC7A6C"/>
                </a:solidFill>
                <a:ea typeface="ＭＳ Ｐゴシック" pitchFamily="34" charset="-128"/>
              </a:rPr>
              <a:t>?</a:t>
            </a:r>
          </a:p>
        </p:txBody>
      </p:sp>
      <p:cxnSp>
        <p:nvCxnSpPr>
          <p:cNvPr id="2" name="Straight Arrow Connector 1">
            <a:extLst>
              <a:ext uri="{FF2B5EF4-FFF2-40B4-BE49-F238E27FC236}">
                <a16:creationId xmlns:a16="http://schemas.microsoft.com/office/drawing/2014/main" id="{B888D2D5-23B5-DE90-BE09-20A8B0483290}"/>
              </a:ext>
            </a:extLst>
          </p:cNvPr>
          <p:cNvCxnSpPr>
            <a:cxnSpLocks/>
          </p:cNvCxnSpPr>
          <p:nvPr/>
        </p:nvCxnSpPr>
        <p:spPr bwMode="auto">
          <a:xfrm flipH="1" flipV="1">
            <a:off x="3618032" y="4834656"/>
            <a:ext cx="1524000" cy="603683"/>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653AE747-253B-5C33-4CDB-D72E535CB649}"/>
              </a:ext>
            </a:extLst>
          </p:cNvPr>
          <p:cNvSpPr txBox="1"/>
          <p:nvPr/>
        </p:nvSpPr>
        <p:spPr>
          <a:xfrm>
            <a:off x="4380032" y="5379870"/>
            <a:ext cx="2209800" cy="369332"/>
          </a:xfrm>
          <a:prstGeom prst="rect">
            <a:avLst/>
          </a:prstGeom>
          <a:noFill/>
        </p:spPr>
        <p:txBody>
          <a:bodyPr wrap="square">
            <a:spAutoFit/>
          </a:bodyPr>
          <a:lstStyle/>
          <a:p>
            <a:r>
              <a:rPr lang="en-US" sz="1800" dirty="0">
                <a:solidFill>
                  <a:srgbClr val="FB6CA5"/>
                </a:solidFill>
                <a:ea typeface="ＭＳ Ｐゴシック" pitchFamily="34" charset="-128"/>
              </a:rPr>
              <a:t>update or modify</a:t>
            </a:r>
            <a:endParaRPr lang="en-US" dirty="0">
              <a:solidFill>
                <a:srgbClr val="FB6CA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Uniqueness of keys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FID:COVER items.</a:t>
            </a: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a:t>
            </a:r>
            <a:r>
              <a:rPr lang="en-US" sz="2400" dirty="0" err="1">
                <a:ea typeface="ＭＳ Ｐゴシック" pitchFamily="34" charset="-128"/>
              </a:rPr>
              <a:t>COVER:frequency</a:t>
            </a: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5638800" y="1488906"/>
            <a:ext cx="2823369" cy="4307610"/>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785036" y="2209800"/>
            <a:ext cx="2872563"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FIDs be </a:t>
            </a:r>
            <a:r>
              <a:rPr lang="en-US" sz="1800" dirty="0">
                <a:solidFill>
                  <a:srgbClr val="CC7A6C"/>
                </a:solidFill>
                <a:ea typeface="ＭＳ Ｐゴシック" pitchFamily="34" charset="-128"/>
              </a:rPr>
              <a:t>unique?</a:t>
            </a:r>
          </a:p>
        </p:txBody>
      </p:sp>
      <p:sp>
        <p:nvSpPr>
          <p:cNvPr id="2" name="TextBox 1">
            <a:extLst>
              <a:ext uri="{FF2B5EF4-FFF2-40B4-BE49-F238E27FC236}">
                <a16:creationId xmlns:a16="http://schemas.microsoft.com/office/drawing/2014/main" id="{E92349E8-5F78-F940-BD89-5EFF32B5A891}"/>
              </a:ext>
            </a:extLst>
          </p:cNvPr>
          <p:cNvSpPr txBox="1"/>
          <p:nvPr/>
        </p:nvSpPr>
        <p:spPr>
          <a:xfrm>
            <a:off x="762000" y="4094203"/>
            <a:ext cx="32766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COVERs be </a:t>
            </a:r>
            <a:r>
              <a:rPr lang="en-US" sz="1800" dirty="0">
                <a:solidFill>
                  <a:srgbClr val="CC7A6C"/>
                </a:solidFill>
                <a:ea typeface="ＭＳ Ｐゴシック" pitchFamily="34" charset="-128"/>
              </a:rPr>
              <a:t>unique?</a:t>
            </a:r>
          </a:p>
        </p:txBody>
      </p:sp>
      <p:sp>
        <p:nvSpPr>
          <p:cNvPr id="7" name="TextBox 6">
            <a:extLst>
              <a:ext uri="{FF2B5EF4-FFF2-40B4-BE49-F238E27FC236}">
                <a16:creationId xmlns:a16="http://schemas.microsoft.com/office/drawing/2014/main" id="{6A301BF3-1E6B-6FE3-7242-3ACD5BEA9504}"/>
              </a:ext>
            </a:extLst>
          </p:cNvPr>
          <p:cNvSpPr txBox="1"/>
          <p:nvPr/>
        </p:nvSpPr>
        <p:spPr>
          <a:xfrm>
            <a:off x="228600" y="5133975"/>
            <a:ext cx="4609214" cy="1200329"/>
          </a:xfrm>
          <a:prstGeom prst="rect">
            <a:avLst/>
          </a:prstGeom>
          <a:noFill/>
        </p:spPr>
        <p:txBody>
          <a:bodyPr wrap="square">
            <a:spAutoFit/>
          </a:bodyPr>
          <a:lstStyle/>
          <a:p>
            <a:pPr>
              <a:defRPr/>
            </a:pPr>
            <a:r>
              <a:rPr lang="en-US" sz="1800" dirty="0">
                <a:ea typeface="ＭＳ Ｐゴシック" pitchFamily="34" charset="-128"/>
              </a:rPr>
              <a:t>If keys are not guaranteed to be unique, may need to use a conditional statement for case </a:t>
            </a:r>
            <a:r>
              <a:rPr lang="en-US" altLang="en-US" sz="1800" dirty="0">
                <a:ea typeface="ＭＳ Ｐゴシック" pitchFamily="34" charset="-128"/>
              </a:rPr>
              <a:t>“</a:t>
            </a:r>
            <a:r>
              <a:rPr lang="en-US" sz="1800" dirty="0">
                <a:ea typeface="ＭＳ Ｐゴシック" pitchFamily="34" charset="-128"/>
              </a:rPr>
              <a:t>key not in dictionary</a:t>
            </a:r>
            <a:r>
              <a:rPr lang="en-US" altLang="en-US" sz="1800" dirty="0">
                <a:ea typeface="ＭＳ Ｐゴシック" pitchFamily="34" charset="-128"/>
              </a:rPr>
              <a:t>” to handle this case differently.</a:t>
            </a:r>
            <a:endParaRPr lang="en-US" sz="1800" dirty="0">
              <a:ea typeface="ＭＳ Ｐゴシック" pitchFamily="34" charset="-128"/>
            </a:endParaRPr>
          </a:p>
        </p:txBody>
      </p:sp>
    </p:spTree>
    <p:extLst>
      <p:ext uri="{BB962C8B-B14F-4D97-AF65-F5344CB8AC3E}">
        <p14:creationId xmlns:p14="http://schemas.microsoft.com/office/powerpoint/2010/main" val="34906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78EFFC3-2E15-494D-3375-D84D3BBF2C5A}"/>
              </a:ext>
            </a:extLst>
          </p:cNvPr>
          <p:cNvSpPr>
            <a:spLocks noGrp="1" noChangeArrowheads="1"/>
          </p:cNvSpPr>
          <p:nvPr>
            <p:ph type="title"/>
          </p:nvPr>
        </p:nvSpPr>
        <p:spPr/>
        <p:txBody>
          <a:bodyPr/>
          <a:lstStyle/>
          <a:p>
            <a:r>
              <a:rPr lang="en-US" altLang="en-US" sz="2800" dirty="0">
                <a:solidFill>
                  <a:srgbClr val="262673"/>
                </a:solidFill>
              </a:rPr>
              <a:t>Conditional statement for dictionary creation</a:t>
            </a:r>
          </a:p>
        </p:txBody>
      </p:sp>
      <p:sp>
        <p:nvSpPr>
          <p:cNvPr id="3" name="Content Placeholder 2">
            <a:extLst>
              <a:ext uri="{FF2B5EF4-FFF2-40B4-BE49-F238E27FC236}">
                <a16:creationId xmlns:a16="http://schemas.microsoft.com/office/drawing/2014/main" id="{A0DD93FB-615C-39A6-874E-17B82741219B}"/>
              </a:ext>
            </a:extLst>
          </p:cNvPr>
          <p:cNvSpPr>
            <a:spLocks noGrp="1"/>
          </p:cNvSpPr>
          <p:nvPr>
            <p:ph idx="1"/>
          </p:nvPr>
        </p:nvSpPr>
        <p:spPr/>
        <p:txBody>
          <a:bodyPr/>
          <a:lstStyle/>
          <a:p>
            <a:pPr>
              <a:buFontTx/>
              <a:buNone/>
              <a:defRPr/>
            </a:pPr>
            <a:r>
              <a:rPr lang="en-US" sz="1800" dirty="0">
                <a:ea typeface="ＭＳ Ｐゴシック" pitchFamily="34" charset="-128"/>
              </a:rPr>
              <a:t>Frequency example below: </a:t>
            </a:r>
          </a:p>
          <a:p>
            <a:pPr lvl="1">
              <a:defRPr/>
            </a:pPr>
            <a:r>
              <a:rPr lang="en-US" sz="1400" dirty="0">
                <a:ea typeface="ＭＳ Ｐゴシック" pitchFamily="34" charset="-128"/>
              </a:rPr>
              <a:t>Collects the frequency of cover types in a dictionary</a:t>
            </a:r>
          </a:p>
          <a:p>
            <a:pPr lvl="1">
              <a:defRPr/>
            </a:pPr>
            <a:r>
              <a:rPr lang="en-US" sz="1400" dirty="0">
                <a:ea typeface="ＭＳ Ｐゴシック" pitchFamily="34" charset="-128"/>
              </a:rPr>
              <a:t>Each item is </a:t>
            </a:r>
            <a:r>
              <a:rPr lang="en-US" sz="1400" b="1" dirty="0" err="1">
                <a:ea typeface="ＭＳ Ｐゴシック" pitchFamily="34" charset="-128"/>
              </a:rPr>
              <a:t>coverType:frequency</a:t>
            </a:r>
            <a:r>
              <a:rPr lang="en-US" sz="1400" b="1" dirty="0">
                <a:ea typeface="ＭＳ Ｐゴシック" pitchFamily="34" charset="-128"/>
              </a:rPr>
              <a:t> </a:t>
            </a:r>
            <a:br>
              <a:rPr lang="en-US" sz="1400" b="1" dirty="0">
                <a:ea typeface="ＭＳ Ｐゴシック" pitchFamily="34" charset="-128"/>
              </a:rPr>
            </a:br>
            <a:endParaRPr lang="en-US" sz="1400" b="1" dirty="0">
              <a:ea typeface="ＭＳ Ｐゴシック" pitchFamily="34" charset="-128"/>
            </a:endParaRP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800" dirty="0">
                <a:latin typeface="Courier New" panose="02070309020205020404" pitchFamily="49" charset="0"/>
                <a:ea typeface="ＭＳ Ｐゴシック" pitchFamily="34" charset="-128"/>
                <a:cs typeface="Courier New" panose="02070309020205020404" pitchFamily="49" charset="0"/>
              </a:rPr>
              <a:t> arcpy</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arcpy.da.SearchCursor</a:t>
            </a: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park.shp</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alt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COVER</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800" dirty="0">
                <a:latin typeface="Courier New" panose="02070309020205020404" pitchFamily="49" charset="0"/>
                <a:ea typeface="ＭＳ Ｐゴシック" pitchFamily="34" charset="-128"/>
                <a:cs typeface="Courier New" panose="02070309020205020404" pitchFamily="49" charset="0"/>
              </a:rPr>
              <a:t> row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key = row[0]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1800" dirty="0">
                <a:latin typeface="Courier New" panose="02070309020205020404" pitchFamily="49" charset="0"/>
                <a:ea typeface="ＭＳ Ｐゴシック" pitchFamily="34" charset="-128"/>
                <a:cs typeface="Courier New" panose="02070309020205020404" pitchFamily="49" charset="0"/>
              </a:rPr>
              <a:t> key</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 not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+ 1</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endParaRPr lang="en-US" sz="1800" dirty="0">
              <a:latin typeface="Courier New" panose="02070309020205020404" pitchFamily="49" charset="0"/>
              <a:ea typeface="ＭＳ Ｐゴシック" pitchFamily="34" charset="-128"/>
              <a:cs typeface="Courier New" panose="02070309020205020404" pitchFamily="49" charset="0"/>
            </a:endParaRPr>
          </a:p>
          <a:p>
            <a:pPr>
              <a:buFontTx/>
              <a:buNone/>
              <a:defRPr/>
            </a:pPr>
            <a:endParaRPr lang="en-US" sz="1800" dirty="0">
              <a:ea typeface="ＭＳ Ｐゴシック" pitchFamily="34" charset="-128"/>
            </a:endParaRPr>
          </a:p>
          <a:p>
            <a:pPr>
              <a:buFontTx/>
              <a:buNone/>
              <a:defRPr/>
            </a:pP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5C4AC210-F5B7-497B-E9E8-E9BD7E466C69}"/>
              </a:ext>
            </a:extLst>
          </p:cNvPr>
          <p:cNvPicPr>
            <a:picLocks noChangeAspect="1" noChangeArrowheads="1"/>
          </p:cNvPicPr>
          <p:nvPr/>
        </p:nvPicPr>
        <p:blipFill rotWithShape="1">
          <a:blip r:embed="rId3"/>
          <a:srcRect l="1802" t="24600" r="64708" b="22784"/>
          <a:stretch/>
        </p:blipFill>
        <p:spPr bwMode="auto">
          <a:xfrm>
            <a:off x="5943600" y="742879"/>
            <a:ext cx="2743200" cy="5200721"/>
          </a:xfrm>
          <a:prstGeom prst="rect">
            <a:avLst/>
          </a:prstGeom>
          <a:noFill/>
          <a:ln>
            <a:noFill/>
          </a:ln>
          <a:effectLst/>
        </p:spPr>
      </p:pic>
      <p:sp>
        <p:nvSpPr>
          <p:cNvPr id="5" name="TextBox 4">
            <a:extLst>
              <a:ext uri="{FF2B5EF4-FFF2-40B4-BE49-F238E27FC236}">
                <a16:creationId xmlns:a16="http://schemas.microsoft.com/office/drawing/2014/main" id="{41B26086-9CC7-8EBC-A0D1-13247EE454F3}"/>
              </a:ext>
            </a:extLst>
          </p:cNvPr>
          <p:cNvSpPr txBox="1"/>
          <p:nvPr/>
        </p:nvSpPr>
        <p:spPr>
          <a:xfrm>
            <a:off x="4376738" y="6075363"/>
            <a:ext cx="4595812" cy="64611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000000"/>
                </a:solidFill>
                <a:latin typeface="Courier New" panose="02070309020205020404" pitchFamily="49" charset="0"/>
                <a:cs typeface="Courier New" panose="02070309020205020404" pitchFamily="49" charset="0"/>
              </a:rPr>
              <a:t>&gt;&gt;&gt; print(</a:t>
            </a:r>
            <a:r>
              <a:rPr lang="en-US" sz="1800" dirty="0" err="1">
                <a:solidFill>
                  <a:srgbClr val="000000"/>
                </a:solidFill>
                <a:latin typeface="Courier New" panose="02070309020205020404" pitchFamily="49" charset="0"/>
                <a:cs typeface="Courier New" panose="02070309020205020404" pitchFamily="49" charset="0"/>
              </a:rPr>
              <a:t>myD</a:t>
            </a:r>
            <a:r>
              <a:rPr lang="en-US" sz="1800" dirty="0">
                <a:solidFill>
                  <a:srgbClr val="000000"/>
                </a:solidFill>
                <a:latin typeface="Courier New" panose="02070309020205020404" pitchFamily="49" charset="0"/>
                <a:cs typeface="Courier New" panose="02070309020205020404" pitchFamily="49" charset="0"/>
              </a:rPr>
              <a:t>)</a:t>
            </a:r>
          </a:p>
          <a:p>
            <a:pPr eaLnBrk="1" hangingPunct="1">
              <a:defRPr/>
            </a:pPr>
            <a:r>
              <a:rPr lang="en-US" sz="1800" dirty="0">
                <a:solidFill>
                  <a:srgbClr val="000000"/>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woods</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:9, </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orch</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:4,</a:t>
            </a:r>
            <a:r>
              <a:rPr lang="en-US" sz="1800" dirty="0">
                <a:latin typeface="Courier New" panose="02070309020205020404" pitchFamily="49" charset="0"/>
                <a:cs typeface="Courier New" panose="02070309020205020404" pitchFamily="49" charset="0"/>
              </a:rPr>
              <a:t> '</a:t>
            </a:r>
            <a:r>
              <a:rPr lang="en-US" sz="1800" dirty="0">
                <a:solidFill>
                  <a:srgbClr val="000000"/>
                </a:solidFill>
                <a:latin typeface="Courier New" panose="02070309020205020404" pitchFamily="49" charset="0"/>
                <a:cs typeface="Courier New" panose="02070309020205020404" pitchFamily="49" charset="0"/>
              </a:rPr>
              <a:t>other</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FF0066"/>
                </a:solidFill>
              </a:rPr>
              <a:t>immutable</a:t>
            </a:r>
            <a:r>
              <a:rPr lang="en-US" dirty="0"/>
              <a:t> 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FF0066"/>
                </a:solidFill>
              </a:rPr>
              <a:t>any</a:t>
            </a:r>
            <a:r>
              <a:rPr lang="en-US" dirty="0"/>
              <a:t> data type (int, float, string, tuple, list, dictionary...)</a:t>
            </a:r>
          </a:p>
        </p:txBody>
      </p:sp>
    </p:spTree>
    <p:extLst>
      <p:ext uri="{BB962C8B-B14F-4D97-AF65-F5344CB8AC3E}">
        <p14:creationId xmlns:p14="http://schemas.microsoft.com/office/powerpoint/2010/main" val="687382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000000"/>
                </a:solidFill>
              </a:rPr>
              <a:t>immutable</a:t>
            </a:r>
            <a:r>
              <a:rPr lang="en-US" dirty="0">
                <a:solidFill>
                  <a:srgbClr val="000000"/>
                </a:solidFill>
              </a:rPr>
              <a:t> </a:t>
            </a:r>
            <a:r>
              <a:rPr lang="en-US" dirty="0"/>
              <a:t>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000000"/>
                </a:solidFill>
              </a:rPr>
              <a:t>any</a:t>
            </a:r>
            <a:r>
              <a:rPr lang="en-US" dirty="0">
                <a:solidFill>
                  <a:srgbClr val="000000"/>
                </a:solidFill>
              </a:rPr>
              <a:t> </a:t>
            </a:r>
            <a:r>
              <a:rPr lang="en-US" dirty="0"/>
              <a:t>data type (int, float, string, tuple, </a:t>
            </a:r>
            <a:r>
              <a:rPr lang="en-US" dirty="0">
                <a:highlight>
                  <a:srgbClr val="FFFF00"/>
                </a:highlight>
              </a:rPr>
              <a:t>list</a:t>
            </a:r>
            <a:r>
              <a:rPr lang="en-US" dirty="0"/>
              <a:t>, dictionary...)</a:t>
            </a:r>
          </a:p>
        </p:txBody>
      </p:sp>
    </p:spTree>
    <p:extLst>
      <p:ext uri="{BB962C8B-B14F-4D97-AF65-F5344CB8AC3E}">
        <p14:creationId xmlns:p14="http://schemas.microsoft.com/office/powerpoint/2010/main" val="40592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D59F7F9D-7C82-EB40-E2FA-FF19C39532EA}"/>
              </a:ext>
            </a:extLst>
          </p:cNvPr>
          <p:cNvSpPr>
            <a:spLocks noGrp="1" noChangeArrowheads="1"/>
          </p:cNvSpPr>
          <p:nvPr>
            <p:ph type="title"/>
          </p:nvPr>
        </p:nvSpPr>
        <p:spPr/>
        <p:txBody>
          <a:bodyPr/>
          <a:lstStyle/>
          <a:p>
            <a:pPr eaLnBrk="1" hangingPunct="1"/>
            <a:r>
              <a:rPr lang="en-US" altLang="en-US" sz="3600" dirty="0">
                <a:solidFill>
                  <a:srgbClr val="262673"/>
                </a:solidFill>
              </a:rPr>
              <a:t>Want a key to store multiple values?</a:t>
            </a:r>
          </a:p>
        </p:txBody>
      </p:sp>
      <p:sp>
        <p:nvSpPr>
          <p:cNvPr id="20484" name="Rectangle 3">
            <a:extLst>
              <a:ext uri="{FF2B5EF4-FFF2-40B4-BE49-F238E27FC236}">
                <a16:creationId xmlns:a16="http://schemas.microsoft.com/office/drawing/2014/main" id="{7168ED43-E71D-4B32-967F-A716B6C9A63D}"/>
              </a:ext>
            </a:extLst>
          </p:cNvPr>
          <p:cNvSpPr>
            <a:spLocks noGrp="1" noChangeArrowheads="1"/>
          </p:cNvSpPr>
          <p:nvPr>
            <p:ph type="body" idx="1"/>
          </p:nvPr>
        </p:nvSpPr>
        <p:spPr/>
        <p:txBody>
          <a:bodyPr/>
          <a:lstStyle/>
          <a:p>
            <a:pPr marL="0" indent="0" eaLnBrk="1" hangingPunct="1">
              <a:buNone/>
              <a:defRPr/>
            </a:pPr>
            <a:r>
              <a:rPr lang="en-US" sz="1800" dirty="0">
                <a:ea typeface="ＭＳ Ｐゴシック" pitchFamily="34" charset="-128"/>
              </a:rPr>
              <a:t>Each key can have only 1 value.</a:t>
            </a:r>
          </a:p>
          <a:p>
            <a:pPr marL="0" indent="0" eaLnBrk="1" hangingPunct="1">
              <a:buNone/>
              <a:defRPr/>
            </a:pPr>
            <a:r>
              <a:rPr lang="en-US" sz="1800" dirty="0">
                <a:ea typeface="ＭＳ Ｐゴシック" pitchFamily="34" charset="-128"/>
              </a:rPr>
              <a:t>But that value can be a </a:t>
            </a:r>
            <a:r>
              <a:rPr lang="en-US" sz="1800" dirty="0">
                <a:solidFill>
                  <a:srgbClr val="FF0066"/>
                </a:solidFill>
                <a:ea typeface="ＭＳ Ｐゴシック" pitchFamily="34" charset="-128"/>
              </a:rPr>
              <a:t>list</a:t>
            </a:r>
            <a:r>
              <a:rPr lang="en-US" sz="1800" dirty="0">
                <a:ea typeface="ＭＳ Ｐゴシック" pitchFamily="34" charset="-128"/>
              </a:rPr>
              <a:t>.</a:t>
            </a:r>
          </a:p>
          <a:p>
            <a:pPr eaLnBrk="1" hangingPunct="1">
              <a:buFontTx/>
              <a:buNone/>
              <a:defRPr/>
            </a:pPr>
            <a:endParaRPr lang="en-US" sz="1800" dirty="0">
              <a:solidFill>
                <a:srgbClr val="669900"/>
              </a:solidFill>
              <a:ea typeface="ＭＳ Ｐゴシック" pitchFamily="34" charset="-128"/>
            </a:endParaRP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pets = {"dog":["Saint </a:t>
            </a:r>
            <a:r>
              <a:rPr lang="en-US" sz="1600" dirty="0" err="1">
                <a:latin typeface="Courier New" panose="02070309020205020404" pitchFamily="49" charset="0"/>
                <a:ea typeface="ＭＳ Ｐゴシック" pitchFamily="34" charset="-128"/>
                <a:cs typeface="Courier New" panose="02070309020205020404" pitchFamily="49" charset="0"/>
              </a:rPr>
              <a:t>Bernard","Dachshund","Bulldog</a:t>
            </a:r>
            <a:r>
              <a:rPr lang="en-US" sz="1600" dirty="0">
                <a:latin typeface="Courier New" panose="02070309020205020404" pitchFamily="49" charset="0"/>
                <a:ea typeface="ＭＳ Ｐゴシック" pitchFamily="34" charset="-128"/>
                <a:cs typeface="Courier New" panose="02070309020205020404" pitchFamily="49" charset="0"/>
              </a:rPr>
              <a:t>"],</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"cat":["Manx", "Siamese"]}</a:t>
            </a:r>
          </a:p>
          <a:p>
            <a:pPr eaLnBrk="1" hangingPunct="1">
              <a:buFontTx/>
              <a:buNone/>
              <a:defRPr/>
            </a:pPr>
            <a:endParaRPr lang="en-US" sz="12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1600" dirty="0">
                <a:ea typeface="ＭＳ Ｐゴシック" pitchFamily="34" charset="-128"/>
              </a:rPr>
              <a:t>How to add a new item to the pets dictionary, say, "bird":["Macaw", "Budgie"]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pets["bird"] = ["Macaw", "Budgie"]</a:t>
            </a:r>
          </a:p>
          <a:p>
            <a:pPr eaLnBrk="1" hangingPunct="1">
              <a:buFontTx/>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'cat': ['Manx', 'Siamese'],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'bird': ['Macaw', 'Budgie']}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10" end="10"/>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484">
                                            <p:txEl>
                                              <p:pRg st="11" end="1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48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637DEA-C72E-8CC3-0AF0-17898DAB8058}"/>
            </a:ext>
          </a:extLst>
        </p:cNvPr>
        <p:cNvGrpSpPr/>
        <p:nvPr/>
      </p:nvGrpSpPr>
      <p:grpSpPr>
        <a:xfrm>
          <a:off x="0" y="0"/>
          <a:ext cx="0" cy="0"/>
          <a:chOff x="0" y="0"/>
          <a:chExt cx="0" cy="0"/>
        </a:xfrm>
      </p:grpSpPr>
      <p:sp>
        <p:nvSpPr>
          <p:cNvPr id="20484" name="Rectangle 3">
            <a:extLst>
              <a:ext uri="{FF2B5EF4-FFF2-40B4-BE49-F238E27FC236}">
                <a16:creationId xmlns:a16="http://schemas.microsoft.com/office/drawing/2014/main" id="{96574D45-EA13-D315-6A7D-AEA319C4D03D}"/>
              </a:ext>
            </a:extLst>
          </p:cNvPr>
          <p:cNvSpPr>
            <a:spLocks noGrp="1" noChangeArrowheads="1"/>
          </p:cNvSpPr>
          <p:nvPr>
            <p:ph type="body" idx="1"/>
          </p:nvPr>
        </p:nvSpPr>
        <p:spPr/>
        <p:txBody>
          <a:bodyPr/>
          <a:lstStyle/>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'cat': ['Manx', 'Siamese'],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'bird': ['Macaw', 'Budgie']}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ea typeface="ＭＳ Ｐゴシック" pitchFamily="34" charset="-128"/>
              </a:rPr>
              <a:t>How to access the cat list?</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print(pets["cat"])</a:t>
            </a:r>
            <a:br>
              <a:rPr lang="en-US" sz="1600" dirty="0">
                <a:latin typeface="Courier New" panose="02070309020205020404" pitchFamily="49" charset="0"/>
                <a:ea typeface="ＭＳ Ｐゴシック" pitchFamily="34" charset="-128"/>
                <a:cs typeface="Courier New" panose="02070309020205020404" pitchFamily="49" charset="0"/>
              </a:rPr>
            </a:br>
            <a:r>
              <a:rPr lang="en-US" sz="1600" dirty="0">
                <a:latin typeface="Courier New" panose="02070309020205020404" pitchFamily="49" charset="0"/>
                <a:ea typeface="ＭＳ Ｐゴシック" pitchFamily="34" charset="-128"/>
                <a:cs typeface="Courier New" panose="02070309020205020404" pitchFamily="49" charset="0"/>
              </a:rPr>
              <a:t>['Manx', 'Siamese']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ea typeface="ＭＳ Ｐゴシック" pitchFamily="34" charset="-128"/>
              </a:rPr>
              <a:t>How to add a new </a:t>
            </a:r>
            <a:r>
              <a:rPr lang="en-US" sz="1600" i="1" dirty="0">
                <a:ea typeface="ＭＳ Ｐゴシック" pitchFamily="34" charset="-128"/>
              </a:rPr>
              <a:t>cat</a:t>
            </a:r>
            <a:r>
              <a:rPr lang="en-US" sz="1600" dirty="0">
                <a:ea typeface="ＭＳ Ｐゴシック" pitchFamily="34" charset="-128"/>
              </a:rPr>
              <a:t> (say a Burmese)?  Hint: cat's value is a </a:t>
            </a:r>
            <a:r>
              <a:rPr lang="en-US" sz="1600" i="1" dirty="0">
                <a:ea typeface="ＭＳ Ｐゴシック" pitchFamily="34" charset="-128"/>
              </a:rPr>
              <a:t>list</a:t>
            </a:r>
            <a:r>
              <a:rPr lang="en-US" sz="1600" dirty="0">
                <a:ea typeface="ＭＳ Ｐゴシック" pitchFamily="34" charset="-128"/>
              </a:rPr>
              <a:t>. How to add to a list? </a:t>
            </a: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     pets["cat"].append("Burmese")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'cat': ['Manx', 'Siamese', 'Burmese'], 'bird': ['Macaw', 'Budgie']}</a:t>
            </a:r>
            <a:endParaRPr lang="en-US" sz="1600" dirty="0">
              <a:ea typeface="ＭＳ Ｐゴシック" pitchFamily="34" charset="-128"/>
            </a:endParaRPr>
          </a:p>
          <a:p>
            <a:pPr eaLnBrk="1" hangingPunct="1">
              <a:buNone/>
              <a:defRPr/>
            </a:pPr>
            <a:endParaRPr lang="en-US" sz="1600" dirty="0">
              <a:ea typeface="ＭＳ Ｐゴシック" pitchFamily="34" charset="-128"/>
            </a:endParaRPr>
          </a:p>
          <a:p>
            <a:pPr eaLnBrk="1" hangingPunct="1">
              <a:buNone/>
              <a:defRPr/>
            </a:pPr>
            <a:endParaRPr lang="en-US" sz="1600" dirty="0">
              <a:solidFill>
                <a:schemeClr val="accent1">
                  <a:lumMod val="50000"/>
                </a:schemeClr>
              </a:solidFill>
              <a:ea typeface="ＭＳ Ｐゴシック" pitchFamily="34" charset="-128"/>
            </a:endParaRPr>
          </a:p>
          <a:p>
            <a:pPr eaLnBrk="1" hangingPunct="1">
              <a:buNone/>
              <a:defRPr/>
            </a:pPr>
            <a:r>
              <a:rPr lang="en-US" sz="1800" dirty="0">
                <a:solidFill>
                  <a:schemeClr val="accent1">
                    <a:lumMod val="50000"/>
                  </a:schemeClr>
                </a:solidFill>
                <a:ea typeface="ＭＳ Ｐゴシック" pitchFamily="34" charset="-128"/>
              </a:rPr>
              <a:t>      Use list operations to modify list values in dictionaries.</a:t>
            </a:r>
          </a:p>
        </p:txBody>
      </p:sp>
      <p:sp>
        <p:nvSpPr>
          <p:cNvPr id="20483" name="Rectangle 2">
            <a:extLst>
              <a:ext uri="{FF2B5EF4-FFF2-40B4-BE49-F238E27FC236}">
                <a16:creationId xmlns:a16="http://schemas.microsoft.com/office/drawing/2014/main" id="{AFAA8F5B-CD8A-3063-1D60-C617553C4FF1}"/>
              </a:ext>
            </a:extLst>
          </p:cNvPr>
          <p:cNvSpPr>
            <a:spLocks noGrp="1" noChangeArrowheads="1"/>
          </p:cNvSpPr>
          <p:nvPr>
            <p:ph type="title"/>
          </p:nvPr>
        </p:nvSpPr>
        <p:spPr/>
        <p:txBody>
          <a:bodyPr/>
          <a:lstStyle/>
          <a:p>
            <a:pPr eaLnBrk="1" hangingPunct="1"/>
            <a:r>
              <a:rPr lang="en-US" altLang="en-US" sz="3600" dirty="0">
                <a:solidFill>
                  <a:srgbClr val="262673"/>
                </a:solidFill>
              </a:rPr>
              <a:t>Modify values that are lists</a:t>
            </a:r>
          </a:p>
        </p:txBody>
      </p:sp>
      <p:pic>
        <p:nvPicPr>
          <p:cNvPr id="3" name="Graphic 2" descr="Flag outline">
            <a:extLst>
              <a:ext uri="{FF2B5EF4-FFF2-40B4-BE49-F238E27FC236}">
                <a16:creationId xmlns:a16="http://schemas.microsoft.com/office/drawing/2014/main" id="{833B3D3D-6B68-2C73-140F-AFDAB78A190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04800" y="6096000"/>
            <a:ext cx="304800" cy="304800"/>
          </a:xfrm>
          <a:prstGeom prst="rect">
            <a:avLst/>
          </a:prstGeom>
        </p:spPr>
      </p:pic>
    </p:spTree>
    <p:extLst>
      <p:ext uri="{BB962C8B-B14F-4D97-AF65-F5344CB8AC3E}">
        <p14:creationId xmlns:p14="http://schemas.microsoft.com/office/powerpoint/2010/main" val="3989050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84">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0484">
                                            <p:txEl>
                                              <p:pRg st="13" end="13"/>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0484">
                                            <p:txEl>
                                              <p:pRg st="16" end="16"/>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9C5A2-A3D6-0BFD-BDF1-59DA2B4ABBFD}"/>
            </a:ext>
          </a:extLst>
        </p:cNvPr>
        <p:cNvGrpSpPr/>
        <p:nvPr/>
      </p:nvGrpSpPr>
      <p:grpSpPr>
        <a:xfrm>
          <a:off x="0" y="0"/>
          <a:ext cx="0" cy="0"/>
          <a:chOff x="0" y="0"/>
          <a:chExt cx="0" cy="0"/>
        </a:xfrm>
      </p:grpSpPr>
      <p:sp>
        <p:nvSpPr>
          <p:cNvPr id="20483" name="Rectangle 2">
            <a:extLst>
              <a:ext uri="{FF2B5EF4-FFF2-40B4-BE49-F238E27FC236}">
                <a16:creationId xmlns:a16="http://schemas.microsoft.com/office/drawing/2014/main" id="{0E5857E0-3BBE-05CA-C3AC-D46C0A1E93B1}"/>
              </a:ext>
            </a:extLst>
          </p:cNvPr>
          <p:cNvSpPr>
            <a:spLocks noGrp="1" noChangeArrowheads="1"/>
          </p:cNvSpPr>
          <p:nvPr>
            <p:ph type="title"/>
          </p:nvPr>
        </p:nvSpPr>
        <p:spPr/>
        <p:txBody>
          <a:bodyPr/>
          <a:lstStyle/>
          <a:p>
            <a:pPr eaLnBrk="1" hangingPunct="1"/>
            <a:r>
              <a:rPr lang="en-US" altLang="en-US" sz="3600" dirty="0">
                <a:solidFill>
                  <a:srgbClr val="262673"/>
                </a:solidFill>
              </a:rPr>
              <a:t>Add new items with list values </a:t>
            </a:r>
          </a:p>
        </p:txBody>
      </p:sp>
      <p:sp>
        <p:nvSpPr>
          <p:cNvPr id="20484" name="Rectangle 3">
            <a:extLst>
              <a:ext uri="{FF2B5EF4-FFF2-40B4-BE49-F238E27FC236}">
                <a16:creationId xmlns:a16="http://schemas.microsoft.com/office/drawing/2014/main" id="{DFE94476-42FD-0AB7-E0ED-75579E99B14C}"/>
              </a:ext>
            </a:extLst>
          </p:cNvPr>
          <p:cNvSpPr>
            <a:spLocks noGrp="1" noChangeArrowheads="1"/>
          </p:cNvSpPr>
          <p:nvPr>
            <p:ph type="body" idx="1"/>
          </p:nvPr>
        </p:nvSpPr>
        <p:spPr/>
        <p:txBody>
          <a:bodyPr/>
          <a:lstStyle/>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'cat': ['Manx', 'Siamese'],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'bird': ['Macaw', 'Budgie']}</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ea typeface="ＭＳ Ｐゴシック" pitchFamily="34" charset="-128"/>
              </a:rPr>
              <a:t>How to add a new pet to the dictionary? We want to include fish, but we don't have any specific fish types yet. </a:t>
            </a:r>
          </a:p>
          <a:p>
            <a:pPr eaLnBrk="1" hangingPunct="1">
              <a:buNone/>
              <a:defRPr/>
            </a:pPr>
            <a:r>
              <a:rPr lang="en-US" sz="1600" dirty="0">
                <a:ea typeface="ＭＳ Ｐゴシック" pitchFamily="34" charset="-128"/>
              </a:rPr>
              <a:t>      Hint: fish would be a new key and the value will be an empty list for now.</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      </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     pets["fish"] = []</a:t>
            </a: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print(pets)</a:t>
            </a:r>
          </a:p>
          <a:p>
            <a:pPr eaLnBrk="1" hangingPunct="1">
              <a:buNone/>
              <a:defRPr/>
            </a:pPr>
            <a:r>
              <a:rPr lang="en-US" sz="1600" dirty="0">
                <a:latin typeface="Courier New" panose="02070309020205020404" pitchFamily="49" charset="0"/>
                <a:ea typeface="ＭＳ Ｐゴシック" pitchFamily="34" charset="-128"/>
                <a:cs typeface="Courier New" panose="02070309020205020404" pitchFamily="49" charset="0"/>
              </a:rPr>
              <a:t>{'dog': ['Saint Bernard', 'Dachshund', 'Bulldog'], 'cat': ['Manx', 'Siamese'], 'bird': ['Macaw', 'Budgie'], 'fish': []}</a:t>
            </a:r>
          </a:p>
        </p:txBody>
      </p:sp>
      <p:sp>
        <p:nvSpPr>
          <p:cNvPr id="3" name="TextBox 2">
            <a:extLst>
              <a:ext uri="{FF2B5EF4-FFF2-40B4-BE49-F238E27FC236}">
                <a16:creationId xmlns:a16="http://schemas.microsoft.com/office/drawing/2014/main" id="{E5EE76EB-75B2-E6EC-3D4B-C7980D078D1F}"/>
              </a:ext>
            </a:extLst>
          </p:cNvPr>
          <p:cNvSpPr txBox="1"/>
          <p:nvPr/>
        </p:nvSpPr>
        <p:spPr>
          <a:xfrm>
            <a:off x="457200" y="5867400"/>
            <a:ext cx="7239000" cy="369332"/>
          </a:xfrm>
          <a:prstGeom prst="rect">
            <a:avLst/>
          </a:prstGeom>
          <a:noFill/>
        </p:spPr>
        <p:txBody>
          <a:bodyPr wrap="square">
            <a:spAutoFit/>
          </a:bodyPr>
          <a:lstStyle/>
          <a:p>
            <a:pPr eaLnBrk="1" hangingPunct="1">
              <a:buNone/>
              <a:defRPr/>
            </a:pPr>
            <a:r>
              <a:rPr lang="en-US" dirty="0">
                <a:solidFill>
                  <a:schemeClr val="accent1">
                    <a:lumMod val="50000"/>
                  </a:schemeClr>
                </a:solidFill>
                <a:ea typeface="ＭＳ Ｐゴシック" pitchFamily="34" charset="-128"/>
              </a:rPr>
              <a:t>Use an empty </a:t>
            </a:r>
            <a:r>
              <a:rPr lang="en-US" sz="1800" dirty="0">
                <a:solidFill>
                  <a:schemeClr val="accent1">
                    <a:lumMod val="50000"/>
                  </a:schemeClr>
                </a:solidFill>
                <a:ea typeface="ＭＳ Ｐゴシック" pitchFamily="34" charset="-128"/>
              </a:rPr>
              <a:t>list if you don't have anything to list yet.</a:t>
            </a:r>
          </a:p>
        </p:txBody>
      </p:sp>
      <p:pic>
        <p:nvPicPr>
          <p:cNvPr id="4" name="Graphic 3" descr="Flag outline">
            <a:extLst>
              <a:ext uri="{FF2B5EF4-FFF2-40B4-BE49-F238E27FC236}">
                <a16:creationId xmlns:a16="http://schemas.microsoft.com/office/drawing/2014/main" id="{1C264285-1103-C51E-D0E0-1C075C59199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28600" y="5911334"/>
            <a:ext cx="304800" cy="304800"/>
          </a:xfrm>
          <a:prstGeom prst="rect">
            <a:avLst/>
          </a:prstGeom>
        </p:spPr>
      </p:pic>
    </p:spTree>
    <p:extLst>
      <p:ext uri="{BB962C8B-B14F-4D97-AF65-F5344CB8AC3E}">
        <p14:creationId xmlns:p14="http://schemas.microsoft.com/office/powerpoint/2010/main" val="1214174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4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48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48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048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484">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484">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484">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484">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0484">
                                            <p:txEl>
                                              <p:pRg st="11" end="11"/>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66C9DC-6FF2-DF82-918F-4C3173642916}"/>
              </a:ext>
            </a:extLst>
          </p:cNvPr>
          <p:cNvSpPr>
            <a:spLocks noGrp="1" noChangeArrowheads="1"/>
          </p:cNvSpPr>
          <p:nvPr>
            <p:ph type="title"/>
          </p:nvPr>
        </p:nvSpPr>
        <p:spPr/>
        <p:txBody>
          <a:bodyPr/>
          <a:lstStyle/>
          <a:p>
            <a:pPr eaLnBrk="1" hangingPunct="1"/>
            <a:r>
              <a:rPr lang="en-US" altLang="en-US" sz="3200" dirty="0">
                <a:solidFill>
                  <a:srgbClr val="262673"/>
                </a:solidFill>
              </a:rPr>
              <a:t>Python lists as dictionary values</a:t>
            </a:r>
          </a:p>
        </p:txBody>
      </p:sp>
      <p:sp>
        <p:nvSpPr>
          <p:cNvPr id="15364" name="Rectangle 3">
            <a:extLst>
              <a:ext uri="{FF2B5EF4-FFF2-40B4-BE49-F238E27FC236}">
                <a16:creationId xmlns:a16="http://schemas.microsoft.com/office/drawing/2014/main" id="{BF4B6E54-894A-5A58-0040-2E134A393342}"/>
              </a:ext>
            </a:extLst>
          </p:cNvPr>
          <p:cNvSpPr>
            <a:spLocks noGrp="1" noChangeArrowheads="1"/>
          </p:cNvSpPr>
          <p:nvPr>
            <p:ph type="body" idx="1"/>
          </p:nvPr>
        </p:nvSpPr>
        <p:spPr>
          <a:xfrm>
            <a:off x="152400" y="914400"/>
            <a:ext cx="6553200" cy="5410200"/>
          </a:xfrm>
        </p:spPr>
        <p:txBody>
          <a:bodyPr/>
          <a:lstStyle/>
          <a:p>
            <a:pPr marL="0" indent="0" eaLnBrk="1" hangingPunct="1">
              <a:buNone/>
              <a:defRPr/>
            </a:pPr>
            <a:r>
              <a:rPr lang="en-US" sz="2000" dirty="0">
                <a:ea typeface="ＭＳ Ｐゴシック" pitchFamily="34" charset="-128"/>
              </a:rPr>
              <a:t>Ex.: Dictionary to store COVER types and their areas.</a:t>
            </a:r>
          </a:p>
          <a:p>
            <a:pPr marL="0" indent="0" eaLnBrk="1" hangingPunct="1">
              <a:buNone/>
              <a:defRPr/>
            </a:pPr>
            <a:endParaRPr lang="en-US" sz="2000" dirty="0">
              <a:ea typeface="ＭＳ Ｐゴシック" pitchFamily="34" charset="-128"/>
            </a:endParaRPr>
          </a:p>
          <a:p>
            <a:pPr lvl="1" eaLnBrk="1" hangingPunct="1">
              <a:defRPr/>
            </a:pPr>
            <a:r>
              <a:rPr lang="en-US" sz="1800" dirty="0">
                <a:ea typeface="ＭＳ Ｐゴシック" pitchFamily="34" charset="-128"/>
              </a:rPr>
              <a:t>Each item is </a:t>
            </a:r>
            <a:r>
              <a:rPr lang="en-US" sz="1800" b="1" dirty="0" err="1">
                <a:ea typeface="ＭＳ Ｐゴシック" pitchFamily="34" charset="-128"/>
              </a:rPr>
              <a:t>coverType:listOfAreas</a:t>
            </a:r>
            <a:endParaRPr lang="en-US" sz="1800" b="1" dirty="0">
              <a:ea typeface="ＭＳ Ｐゴシック" pitchFamily="34" charset="-128"/>
            </a:endParaRPr>
          </a:p>
          <a:p>
            <a:pPr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'woods': [600937, 1589633,…]</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 [153137.114187,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'other'</a:t>
            </a:r>
            <a:r>
              <a:rPr lang="en-US" altLang="ja-JP" sz="1800" dirty="0">
                <a:latin typeface="Courier New" panose="02070309020205020404" pitchFamily="49" charset="0"/>
                <a:ea typeface="ＭＳ Ｐゴシック" pitchFamily="34" charset="-128"/>
                <a:cs typeface="Courier New" panose="02070309020205020404" pitchFamily="49" charset="0"/>
              </a:rPr>
              <a:t>: [100404, 375724,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park</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eaLnBrk="1" hangingPunct="1">
              <a:buNone/>
              <a:defRPr/>
            </a:pPr>
            <a:r>
              <a:rPr lang="en-US" sz="2000" dirty="0" err="1">
                <a:ea typeface="ＭＳ Ｐゴシック" pitchFamily="34" charset="-128"/>
              </a:rPr>
              <a:t>myD</a:t>
            </a:r>
            <a:r>
              <a:rPr lang="en-US" sz="2000" dirty="0">
                <a:ea typeface="ＭＳ Ｐゴシック" pitchFamily="34" charset="-128"/>
              </a:rPr>
              <a:t> could be used to calculate statistics about the areas associated with cover types. (mean, </a:t>
            </a:r>
            <a:r>
              <a:rPr lang="en-US" sz="2000" dirty="0" err="1">
                <a:ea typeface="ＭＳ Ｐゴシック" pitchFamily="34" charset="-128"/>
              </a:rPr>
              <a:t>std</a:t>
            </a:r>
            <a:r>
              <a:rPr lang="en-US" sz="2000" dirty="0">
                <a:ea typeface="ＭＳ Ｐゴシック" pitchFamily="34" charset="-128"/>
              </a:rPr>
              <a:t> </a:t>
            </a:r>
            <a:r>
              <a:rPr lang="en-US" sz="2000" dirty="0" err="1">
                <a:ea typeface="ＭＳ Ｐゴシック" pitchFamily="34" charset="-128"/>
              </a:rPr>
              <a:t>dev</a:t>
            </a:r>
            <a:r>
              <a:rPr lang="en-US" sz="2000" dirty="0">
                <a:ea typeface="ＭＳ Ｐゴシック" pitchFamily="34" charset="-128"/>
              </a:rPr>
              <a:t>, variance, etc.)</a:t>
            </a:r>
          </a:p>
          <a:p>
            <a:pPr eaLnBrk="1" hangingPunct="1">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To create </a:t>
            </a:r>
            <a:r>
              <a:rPr lang="en-US" sz="2000" dirty="0" err="1">
                <a:ea typeface="ＭＳ Ｐゴシック" pitchFamily="34" charset="-128"/>
              </a:rPr>
              <a:t>myD</a:t>
            </a:r>
            <a:r>
              <a:rPr lang="en-US" sz="2000" dirty="0">
                <a:ea typeface="ＭＳ Ｐゴシック" pitchFamily="34" charset="-128"/>
              </a:rPr>
              <a:t>, use a conditional statement…</a:t>
            </a:r>
          </a:p>
          <a:p>
            <a:pPr lvl="1" eaLnBrk="1" hangingPunct="1">
              <a:defRPr/>
            </a:pPr>
            <a:endParaRPr lang="en-US" dirty="0">
              <a:ea typeface="ＭＳ Ｐゴシック" pitchFamily="34" charset="-128"/>
            </a:endParaRPr>
          </a:p>
        </p:txBody>
      </p:sp>
      <p:pic>
        <p:nvPicPr>
          <p:cNvPr id="5" name="Picture 5">
            <a:extLst>
              <a:ext uri="{FF2B5EF4-FFF2-40B4-BE49-F238E27FC236}">
                <a16:creationId xmlns:a16="http://schemas.microsoft.com/office/drawing/2014/main" id="{46B4167A-DEAF-44BC-C245-15C74459E3F5}"/>
              </a:ext>
            </a:extLst>
          </p:cNvPr>
          <p:cNvPicPr>
            <a:picLocks noChangeAspect="1" noChangeArrowheads="1"/>
          </p:cNvPicPr>
          <p:nvPr/>
        </p:nvPicPr>
        <p:blipFill>
          <a:blip r:embed="rId2"/>
          <a:srcRect l="1802" t="14925" r="40541"/>
          <a:stretch>
            <a:fillRect/>
          </a:stretch>
        </p:blipFill>
        <p:spPr bwMode="auto">
          <a:xfrm>
            <a:off x="6705600" y="1295400"/>
            <a:ext cx="2438400" cy="4343400"/>
          </a:xfrm>
          <a:prstGeom prst="rect">
            <a:avLst/>
          </a:prstGeom>
          <a:noFill/>
          <a:ln>
            <a:noFill/>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388F8-E6D4-E6E5-ADCC-28B04F937E26}"/>
            </a:ext>
          </a:extLst>
        </p:cNvPr>
        <p:cNvGrpSpPr/>
        <p:nvPr/>
      </p:nvGrpSpPr>
      <p:grpSpPr>
        <a:xfrm>
          <a:off x="0" y="0"/>
          <a:ext cx="0" cy="0"/>
          <a:chOff x="0" y="0"/>
          <a:chExt cx="0" cy="0"/>
        </a:xfrm>
      </p:grpSpPr>
      <p:sp>
        <p:nvSpPr>
          <p:cNvPr id="20483" name="Rectangle 2">
            <a:extLst>
              <a:ext uri="{FF2B5EF4-FFF2-40B4-BE49-F238E27FC236}">
                <a16:creationId xmlns:a16="http://schemas.microsoft.com/office/drawing/2014/main" id="{D5630A8E-E283-9D9D-348A-2CEDD107F94E}"/>
              </a:ext>
            </a:extLst>
          </p:cNvPr>
          <p:cNvSpPr>
            <a:spLocks noGrp="1" noChangeArrowheads="1"/>
          </p:cNvSpPr>
          <p:nvPr>
            <p:ph type="title"/>
          </p:nvPr>
        </p:nvSpPr>
        <p:spPr/>
        <p:txBody>
          <a:bodyPr/>
          <a:lstStyle/>
          <a:p>
            <a:pPr eaLnBrk="1" hangingPunct="1"/>
            <a:r>
              <a:rPr lang="en-US" altLang="en-US" sz="3600" dirty="0">
                <a:solidFill>
                  <a:srgbClr val="262673"/>
                </a:solidFill>
              </a:rPr>
              <a:t>Using lists as dictionary values </a:t>
            </a:r>
          </a:p>
        </p:txBody>
      </p:sp>
      <p:sp>
        <p:nvSpPr>
          <p:cNvPr id="20484" name="Rectangle 3">
            <a:extLst>
              <a:ext uri="{FF2B5EF4-FFF2-40B4-BE49-F238E27FC236}">
                <a16:creationId xmlns:a16="http://schemas.microsoft.com/office/drawing/2014/main" id="{A6569B8A-BF67-D60A-F964-84A42F24642B}"/>
              </a:ext>
            </a:extLst>
          </p:cNvPr>
          <p:cNvSpPr>
            <a:spLocks noGrp="1" noChangeArrowheads="1"/>
          </p:cNvSpPr>
          <p:nvPr>
            <p:ph type="body" idx="1"/>
          </p:nvPr>
        </p:nvSpPr>
        <p:spPr/>
        <p:txBody>
          <a:bodyPr/>
          <a:lstStyle/>
          <a:p>
            <a:pPr marL="0" indent="0" eaLnBrk="1" hangingPunct="1">
              <a:buNone/>
              <a:defRPr/>
            </a:pPr>
            <a:r>
              <a:rPr lang="en-US" sz="1800" dirty="0">
                <a:ea typeface="ＭＳ Ｐゴシック" pitchFamily="34" charset="-128"/>
              </a:rPr>
              <a:t>To associate multiple values with a single key, use </a:t>
            </a:r>
            <a:r>
              <a:rPr lang="en-US" sz="1800" dirty="0">
                <a:solidFill>
                  <a:srgbClr val="FF0066"/>
                </a:solidFill>
                <a:ea typeface="ＭＳ Ｐゴシック" pitchFamily="34" charset="-128"/>
              </a:rPr>
              <a:t>lists</a:t>
            </a:r>
            <a:r>
              <a:rPr lang="en-US" sz="1800" dirty="0">
                <a:ea typeface="ＭＳ Ｐゴシック" pitchFamily="34" charset="-128"/>
              </a:rPr>
              <a:t> and a condition...</a:t>
            </a:r>
            <a:r>
              <a:rPr lang="en-US" sz="1800" i="1" dirty="0">
                <a:solidFill>
                  <a:srgbClr val="669900"/>
                </a:solidFill>
                <a:ea typeface="ＭＳ Ｐゴシック" pitchFamily="34" charset="-128"/>
              </a:rPr>
              <a:t> </a:t>
            </a:r>
            <a:r>
              <a:rPr lang="en-US" sz="1800" dirty="0">
                <a:ea typeface="ＭＳ Ｐゴシック" pitchFamily="34" charset="-128"/>
              </a:rPr>
              <a:t> </a:t>
            </a:r>
          </a:p>
          <a:p>
            <a:pPr eaLnBrk="1" hangingPunct="1">
              <a:defRPr/>
            </a:pPr>
            <a:endParaRPr lang="en-US" sz="1800" dirty="0">
              <a:ea typeface="ＭＳ Ｐゴシック" pitchFamily="34" charset="-128"/>
            </a:endParaRPr>
          </a:p>
          <a:p>
            <a:pPr marL="457200" indent="-457200" eaLnBrk="1" hangingPunct="1">
              <a:buFont typeface="+mj-lt"/>
              <a:buAutoNum type="arabicPeriod"/>
              <a:defRPr/>
            </a:pPr>
            <a:r>
              <a:rPr lang="en-US" sz="1800" dirty="0">
                <a:ea typeface="ＭＳ Ｐゴシック" pitchFamily="34" charset="-128"/>
              </a:rPr>
              <a:t>If the key is not yet in the dictionary, set the value to a new empty list.</a:t>
            </a:r>
          </a:p>
          <a:p>
            <a:pPr marL="457200" indent="-457200" eaLnBrk="1" hangingPunct="1">
              <a:buFont typeface="+mj-lt"/>
              <a:buAutoNum type="arabicPeriod"/>
              <a:defRPr/>
            </a:pPr>
            <a:endParaRPr lang="en-US" sz="1800" dirty="0">
              <a:ea typeface="ＭＳ Ｐゴシック" pitchFamily="34" charset="-128"/>
            </a:endParaRPr>
          </a:p>
          <a:p>
            <a:pPr marL="457200" indent="-457200" eaLnBrk="1" hangingPunct="1">
              <a:buFont typeface="+mj-lt"/>
              <a:buAutoNum type="arabicPeriod"/>
              <a:defRPr/>
            </a:pPr>
            <a:r>
              <a:rPr lang="en-US" sz="1800" dirty="0">
                <a:ea typeface="ＭＳ Ｐゴシック" pitchFamily="34" charset="-128"/>
              </a:rPr>
              <a:t>Either way, append the value to the list.</a:t>
            </a:r>
          </a:p>
          <a:p>
            <a:pPr eaLnBrk="1" hangingPunct="1">
              <a:buFontTx/>
              <a:buNone/>
              <a:defRPr/>
            </a:pPr>
            <a:endParaRPr lang="en-US" sz="2400" dirty="0">
              <a:solidFill>
                <a:srgbClr val="669900"/>
              </a:solidFill>
              <a:ea typeface="ＭＳ Ｐゴシック" pitchFamily="34" charset="-128"/>
            </a:endParaRPr>
          </a:p>
          <a:p>
            <a:pPr eaLnBrk="1" hangingPunct="1">
              <a:buFontTx/>
              <a:buNone/>
              <a:defRPr/>
            </a:pP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  # IF key not in </a:t>
            </a:r>
            <a:r>
              <a:rPr lang="en-US" sz="1600" i="1" dirty="0" err="1">
                <a:solidFill>
                  <a:srgbClr val="669900"/>
                </a:solidFill>
                <a:latin typeface="Courier New" panose="02070309020205020404" pitchFamily="49" charset="0"/>
                <a:ea typeface="ＭＳ Ｐゴシック" pitchFamily="34" charset="-128"/>
                <a:cs typeface="Courier New" panose="02070309020205020404" pitchFamily="49" charset="0"/>
              </a:rPr>
              <a:t>dict</a:t>
            </a: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empty list for that key.  </a:t>
            </a: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1600" dirty="0">
                <a:latin typeface="Courier New" panose="02070309020205020404" pitchFamily="49" charset="0"/>
                <a:ea typeface="ＭＳ Ｐゴシック" pitchFamily="34" charset="-128"/>
                <a:cs typeface="Courier New" panose="02070309020205020404" pitchFamily="49" charset="0"/>
              </a:rPr>
              <a:t> key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a:t>
            </a:r>
            <a:br>
              <a:rPr lang="en-US" sz="1600" dirty="0">
                <a:latin typeface="Courier New" panose="02070309020205020404" pitchFamily="49" charset="0"/>
                <a:ea typeface="ＭＳ Ｐゴシック" pitchFamily="34" charset="-128"/>
                <a:cs typeface="Courier New" panose="02070309020205020404" pitchFamily="49" charset="0"/>
              </a:rPr>
            </a:b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[key] = []</a:t>
            </a:r>
          </a:p>
          <a:p>
            <a:pPr eaLnBrk="1" hangingPunct="1">
              <a:buFontTx/>
              <a:buNone/>
              <a:defRPr/>
            </a:pPr>
            <a:br>
              <a:rPr lang="en-US" sz="1600" dirty="0">
                <a:latin typeface="Courier New" panose="02070309020205020404" pitchFamily="49" charset="0"/>
                <a:ea typeface="ＭＳ Ｐゴシック" pitchFamily="34" charset="-128"/>
                <a:cs typeface="Courier New" panose="02070309020205020404" pitchFamily="49" charset="0"/>
              </a:rPr>
            </a:br>
            <a:r>
              <a:rPr lang="en-US" sz="16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600" i="1" dirty="0">
                <a:solidFill>
                  <a:srgbClr val="669900"/>
                </a:solidFill>
                <a:latin typeface="Courier New" panose="02070309020205020404" pitchFamily="49" charset="0"/>
                <a:ea typeface="ＭＳ Ｐゴシック" pitchFamily="34" charset="-128"/>
                <a:cs typeface="Courier New" panose="02070309020205020404" pitchFamily="49" charset="0"/>
              </a:rPr>
              <a:t>Append the value to the list.</a:t>
            </a:r>
            <a:endParaRPr lang="en-US" sz="16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[key].append(value)</a:t>
            </a:r>
            <a:endParaRPr lang="en-US" sz="1600" dirty="0">
              <a:ea typeface="ＭＳ Ｐゴシック" pitchFamily="34" charset="-128"/>
            </a:endParaRPr>
          </a:p>
        </p:txBody>
      </p:sp>
    </p:spTree>
    <p:extLst>
      <p:ext uri="{BB962C8B-B14F-4D97-AF65-F5344CB8AC3E}">
        <p14:creationId xmlns:p14="http://schemas.microsoft.com/office/powerpoint/2010/main" val="16629628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B1F4349C-5B3C-D0F7-563A-49CD639A099D}"/>
              </a:ext>
            </a:extLst>
          </p:cNvPr>
          <p:cNvSpPr>
            <a:spLocks noGrp="1" noChangeArrowheads="1"/>
          </p:cNvSpPr>
          <p:nvPr>
            <p:ph type="title"/>
          </p:nvPr>
        </p:nvSpPr>
        <p:spPr>
          <a:xfrm>
            <a:off x="4577743" y="741391"/>
            <a:ext cx="3914480" cy="1616203"/>
          </a:xfrm>
        </p:spPr>
        <p:txBody>
          <a:bodyPr anchor="b">
            <a:normAutofit/>
          </a:bodyPr>
          <a:lstStyle/>
          <a:p>
            <a:pPr eaLnBrk="1" hangingPunct="1"/>
            <a:r>
              <a:rPr lang="en-US" altLang="en-US" sz="2800"/>
              <a:t>Background</a:t>
            </a:r>
          </a:p>
        </p:txBody>
      </p:sp>
      <p:pic>
        <p:nvPicPr>
          <p:cNvPr id="3" name="Picture 2" descr="A close-up of a book&#10;&#10;Description automatically generated">
            <a:extLst>
              <a:ext uri="{FF2B5EF4-FFF2-40B4-BE49-F238E27FC236}">
                <a16:creationId xmlns:a16="http://schemas.microsoft.com/office/drawing/2014/main" id="{23C230B1-2B46-A44F-4471-BB2AD3921DD6}"/>
              </a:ext>
            </a:extLst>
          </p:cNvPr>
          <p:cNvPicPr>
            <a:picLocks noChangeAspect="1"/>
          </p:cNvPicPr>
          <p:nvPr/>
        </p:nvPicPr>
        <p:blipFill rotWithShape="1">
          <a:blip r:embed="rId3">
            <a:extLst>
              <a:ext uri="{28A0092B-C50C-407E-A947-70E740481C1C}">
                <a14:useLocalDpi xmlns:a14="http://schemas.microsoft.com/office/drawing/2010/main" val="0"/>
              </a:ext>
            </a:extLst>
          </a:blip>
          <a:srcRect r="11012"/>
          <a:stretch/>
        </p:blipFill>
        <p:spPr>
          <a:xfrm rot="10800000">
            <a:off x="590335" y="897805"/>
            <a:ext cx="3306548" cy="4954298"/>
          </a:xfrm>
          <a:prstGeom prst="rect">
            <a:avLst/>
          </a:prstGeom>
        </p:spPr>
      </p:pic>
      <p:sp>
        <p:nvSpPr>
          <p:cNvPr id="357379" name="Rectangle 3">
            <a:extLst>
              <a:ext uri="{FF2B5EF4-FFF2-40B4-BE49-F238E27FC236}">
                <a16:creationId xmlns:a16="http://schemas.microsoft.com/office/drawing/2014/main" id="{8E171717-5035-A0B7-D0B6-46BB7315B9B9}"/>
              </a:ext>
            </a:extLst>
          </p:cNvPr>
          <p:cNvSpPr>
            <a:spLocks noGrp="1" noChangeArrowheads="1"/>
          </p:cNvSpPr>
          <p:nvPr>
            <p:ph type="body" idx="1"/>
          </p:nvPr>
        </p:nvSpPr>
        <p:spPr>
          <a:xfrm>
            <a:off x="4577742" y="2533475"/>
            <a:ext cx="3914481" cy="3448225"/>
          </a:xfrm>
        </p:spPr>
        <p:txBody>
          <a:bodyPr anchor="t">
            <a:normAutofit/>
          </a:bodyPr>
          <a:lstStyle/>
          <a:p>
            <a:pPr marL="0" indent="0" eaLnBrk="1" hangingPunct="1">
              <a:buNone/>
              <a:defRPr/>
            </a:pPr>
            <a:r>
              <a:rPr lang="en-US" sz="1700" dirty="0"/>
              <a:t>Geospatial data can be extensive and complex, having numerous attributes along with spatial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Dictionaries can make it easier to access, manipulate, and analyze this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Webster'</a:t>
            </a:r>
            <a:r>
              <a:rPr lang="en-US" altLang="ja-JP" sz="1700" dirty="0"/>
              <a:t>s dictionary </a:t>
            </a:r>
          </a:p>
          <a:p>
            <a:pPr marL="0" indent="0" eaLnBrk="1" hangingPunct="1">
              <a:buNone/>
              <a:defRPr/>
            </a:pPr>
            <a:r>
              <a:rPr lang="en-US" sz="1700" dirty="0"/>
              <a:t>a book alphabetically listing the words and their meanings</a:t>
            </a:r>
          </a:p>
          <a:p>
            <a:pPr eaLnBrk="1" hangingPunct="1">
              <a:defRPr/>
            </a:pPr>
            <a:endParaRPr lang="en-US" sz="1700" dirty="0">
              <a:ea typeface="ＭＳ Ｐゴシック" pitchFamily="34" charset="-128"/>
            </a:endParaRPr>
          </a:p>
        </p:txBody>
      </p:sp>
      <p:grpSp>
        <p:nvGrpSpPr>
          <p:cNvPr id="357398" name="Group 357397">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357399" name="Rectangle 357398">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00" name="Rectangle 357399">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3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3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56013B31-46D8-B891-93CF-CFF46739CB51}"/>
              </a:ext>
            </a:extLst>
          </p:cNvPr>
          <p:cNvSpPr>
            <a:spLocks noGrp="1" noChangeArrowheads="1"/>
          </p:cNvSpPr>
          <p:nvPr>
            <p:ph type="title"/>
          </p:nvPr>
        </p:nvSpPr>
        <p:spPr/>
        <p:txBody>
          <a:bodyPr/>
          <a:lstStyle/>
          <a:p>
            <a:pPr eaLnBrk="1" hangingPunct="1"/>
            <a:r>
              <a:rPr lang="en-US" altLang="en-US" sz="3600">
                <a:solidFill>
                  <a:srgbClr val="262673"/>
                </a:solidFill>
              </a:rPr>
              <a:t>Example using lists in a dictionary</a:t>
            </a:r>
          </a:p>
        </p:txBody>
      </p:sp>
      <p:sp>
        <p:nvSpPr>
          <p:cNvPr id="19460" name="Rectangle 3">
            <a:extLst>
              <a:ext uri="{FF2B5EF4-FFF2-40B4-BE49-F238E27FC236}">
                <a16:creationId xmlns:a16="http://schemas.microsoft.com/office/drawing/2014/main" id="{BF15D241-4E64-BDEB-CA97-AF4F87EF06A1}"/>
              </a:ext>
            </a:extLst>
          </p:cNvPr>
          <p:cNvSpPr>
            <a:spLocks noGrp="1" noChangeArrowheads="1"/>
          </p:cNvSpPr>
          <p:nvPr>
            <p:ph type="body" idx="1"/>
          </p:nvPr>
        </p:nvSpPr>
        <p:spPr>
          <a:xfrm>
            <a:off x="152400" y="914400"/>
            <a:ext cx="7086600" cy="5791200"/>
          </a:xfrm>
        </p:spPr>
        <p:txBody>
          <a:bodyPr/>
          <a:lstStyle/>
          <a:p>
            <a:pPr marL="57150" indent="0" eaLnBrk="1" hangingPunct="1">
              <a:buNone/>
              <a:defRPr/>
            </a:pPr>
            <a:r>
              <a:rPr lang="en-US" sz="1800" dirty="0">
                <a:ea typeface="ＭＳ Ｐゴシック" pitchFamily="34" charset="-128"/>
              </a:rPr>
              <a:t>Create a dictionary to store COVER types &amp; their areas. </a:t>
            </a:r>
          </a:p>
          <a:p>
            <a:pPr marL="57150" indent="0" eaLnBrk="1" hangingPunct="1">
              <a:buNone/>
              <a:defRPr/>
            </a:pPr>
            <a:r>
              <a:rPr lang="en-US" sz="1800" dirty="0">
                <a:ea typeface="ＭＳ Ｐゴシック" pitchFamily="34" charset="-128"/>
              </a:rPr>
              <a:t>Each item is </a:t>
            </a:r>
            <a:r>
              <a:rPr lang="en-US" sz="1800" b="1" dirty="0" err="1">
                <a:ea typeface="ＭＳ Ｐゴシック" pitchFamily="34" charset="-128"/>
              </a:rPr>
              <a:t>coverType:listOfAreas</a:t>
            </a:r>
            <a:br>
              <a:rPr lang="en-US" sz="2000" b="1" dirty="0">
                <a:ea typeface="ＭＳ Ｐゴシック" pitchFamily="34" charset="-128"/>
              </a:rPr>
            </a:br>
            <a:endParaRPr lang="en-US" sz="2000" b="1" dirty="0">
              <a:ea typeface="ＭＳ Ｐゴシック" pitchFamily="34" charset="-128"/>
            </a:endParaRPr>
          </a:p>
          <a:p>
            <a:pPr marL="57150" indent="0" eaLnBrk="1" hangingPunct="1">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arcpy</a:t>
            </a:r>
            <a:endParaRPr lang="en-US" sz="1600" dirty="0">
              <a:latin typeface="Courier New" panose="02070309020205020404" pitchFamily="49" charset="0"/>
              <a:ea typeface="ＭＳ Ｐゴシック" pitchFamily="34" charset="-128"/>
              <a:cs typeface="Courier New" panose="02070309020205020404" pitchFamily="49" charset="0"/>
            </a:endParaRPr>
          </a:p>
          <a:p>
            <a:pPr marL="57150" indent="0" eaLnBrk="1" hangingPunct="1">
              <a:buFontTx/>
              <a:buNone/>
              <a:defRPr/>
            </a:pPr>
            <a:r>
              <a:rPr lang="en-US" sz="1600" dirty="0" err="1">
                <a:latin typeface="Courier New" panose="02070309020205020404" pitchFamily="49" charset="0"/>
                <a:ea typeface="ＭＳ Ｐゴシック" pitchFamily="34" charset="-128"/>
                <a:cs typeface="Courier New" panose="02070309020205020404" pitchFamily="49" charset="0"/>
              </a:rPr>
              <a:t>arcpy.env.workspace</a:t>
            </a:r>
            <a:r>
              <a:rPr lang="en-US" sz="1600" dirty="0">
                <a:latin typeface="Courier New" panose="02070309020205020404" pitchFamily="49" charset="0"/>
                <a:ea typeface="ＭＳ Ｐゴシック" pitchFamily="34" charset="-128"/>
                <a:cs typeface="Courier New" panose="02070309020205020404" pitchFamily="49" charset="0"/>
              </a:rPr>
              <a:t> = 'C:/Temp'</a:t>
            </a:r>
          </a:p>
          <a:p>
            <a:pPr marL="57150" indent="0"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fields = </a:t>
            </a:r>
            <a:r>
              <a:rPr lang="en-US" altLang="en-US" sz="1600" dirty="0">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COVER</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 '</a:t>
            </a:r>
            <a:r>
              <a:rPr lang="en-US" altLang="en-US" sz="1600" dirty="0">
                <a:latin typeface="Courier New" panose="02070309020205020404" pitchFamily="49" charset="0"/>
                <a:ea typeface="ＭＳ Ｐゴシック" pitchFamily="34" charset="-128"/>
                <a:cs typeface="Courier New" panose="02070309020205020404" pitchFamily="49" charset="0"/>
              </a:rPr>
              <a:t>F_AREA</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a:t>
            </a:r>
          </a:p>
          <a:p>
            <a:pPr marL="57150" indent="0" eaLnBrk="1" hangingPunct="1">
              <a:buFontTx/>
              <a:buNone/>
              <a:defRPr/>
            </a:pP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 }</a:t>
            </a:r>
          </a:p>
          <a:p>
            <a:pPr marL="400050" eaLnBrk="1" hangingPunct="1">
              <a:buFontTx/>
              <a:buNone/>
              <a:defRPr/>
            </a:pPr>
            <a:r>
              <a:rPr lang="en-US" sz="1600" dirty="0" err="1">
                <a:latin typeface="Courier New" panose="02070309020205020404" pitchFamily="49" charset="0"/>
                <a:ea typeface="ＭＳ Ｐゴシック" pitchFamily="34" charset="-128"/>
                <a:cs typeface="Courier New" panose="02070309020205020404" pitchFamily="49" charset="0"/>
              </a:rPr>
              <a:t>sc</a:t>
            </a:r>
            <a:r>
              <a:rPr lang="en-US" sz="1600" dirty="0">
                <a:latin typeface="Courier New" panose="02070309020205020404" pitchFamily="49" charset="0"/>
                <a:ea typeface="ＭＳ Ｐゴシック" pitchFamily="34" charset="-128"/>
                <a:cs typeface="Courier New" panose="02070309020205020404" pitchFamily="49" charset="0"/>
              </a:rPr>
              <a:t> = </a:t>
            </a:r>
            <a:r>
              <a:rPr lang="en-US" sz="1600" dirty="0" err="1">
                <a:latin typeface="Courier New" panose="02070309020205020404" pitchFamily="49" charset="0"/>
                <a:ea typeface="ＭＳ Ｐゴシック" pitchFamily="34" charset="-128"/>
                <a:cs typeface="Courier New" panose="02070309020205020404" pitchFamily="49" charset="0"/>
              </a:rPr>
              <a:t>arcpy.da.SearchCursor</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park.shp</a:t>
            </a:r>
            <a:r>
              <a:rPr lang="en-US" sz="1600" dirty="0">
                <a:latin typeface="Courier New" panose="02070309020205020404" pitchFamily="49" charset="0"/>
                <a:ea typeface="ＭＳ Ｐゴシック" pitchFamily="34" charset="-128"/>
                <a:cs typeface="Courier New" panose="02070309020205020404" pitchFamily="49" charset="0"/>
              </a:rPr>
              <a:t>'</a:t>
            </a:r>
            <a:r>
              <a:rPr lang="en-US" altLang="en-US" sz="1600" dirty="0">
                <a:latin typeface="Courier New" panose="02070309020205020404" pitchFamily="49" charset="0"/>
                <a:ea typeface="ＭＳ Ｐゴシック" pitchFamily="34" charset="-128"/>
                <a:cs typeface="Courier New" panose="02070309020205020404" pitchFamily="49" charset="0"/>
              </a:rPr>
              <a:t>, fields) </a:t>
            </a:r>
            <a:endParaRPr lang="en-US" altLang="en-US" sz="1400" dirty="0">
              <a:latin typeface="Courier New" panose="02070309020205020404" pitchFamily="49" charset="0"/>
              <a:ea typeface="ＭＳ Ｐゴシック" pitchFamily="34" charset="-128"/>
              <a:cs typeface="Courier New" panose="02070309020205020404" pitchFamily="49" charset="0"/>
            </a:endParaRPr>
          </a:p>
          <a:p>
            <a:pPr marL="400050" eaLnBrk="1" hangingPunct="1">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600" dirty="0">
                <a:latin typeface="Courier New" panose="02070309020205020404" pitchFamily="49" charset="0"/>
                <a:ea typeface="ＭＳ Ｐゴシック" pitchFamily="34" charset="-128"/>
                <a:cs typeface="Courier New" panose="02070309020205020404" pitchFamily="49" charset="0"/>
              </a:rPr>
              <a:t> row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sc</a:t>
            </a:r>
            <a:r>
              <a:rPr lang="en-US" sz="1600" dirty="0">
                <a:latin typeface="Courier New" panose="02070309020205020404" pitchFamily="49" charset="0"/>
                <a:ea typeface="ＭＳ Ｐゴシック" pitchFamily="34" charset="-128"/>
                <a:cs typeface="Courier New" panose="02070309020205020404" pitchFamily="49" charset="0"/>
              </a:rPr>
              <a:t>:</a:t>
            </a:r>
          </a:p>
          <a:p>
            <a:pPr marL="400050"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cover = row[0]</a:t>
            </a:r>
          </a:p>
          <a:p>
            <a:pPr marL="400050" eaLnBrk="1" hangingPunct="1">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area = row[1]</a:t>
            </a:r>
          </a:p>
          <a:p>
            <a:pPr marL="400050" eaLnBrk="1" hangingPunct="1">
              <a:lnSpc>
                <a:spcPct val="90000"/>
              </a:lnSpc>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    if </a:t>
            </a:r>
            <a:r>
              <a:rPr lang="en-US" sz="1600" dirty="0">
                <a:latin typeface="Courier New" panose="02070309020205020404" pitchFamily="49" charset="0"/>
                <a:ea typeface="ＭＳ Ｐゴシック" pitchFamily="34" charset="-128"/>
                <a:cs typeface="Courier New" panose="02070309020205020404" pitchFamily="49" charset="0"/>
              </a:rPr>
              <a:t>cover </a:t>
            </a: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a:t>
            </a:r>
            <a:br>
              <a:rPr lang="en-US" sz="800" dirty="0">
                <a:latin typeface="Courier New" panose="02070309020205020404" pitchFamily="49" charset="0"/>
                <a:ea typeface="ＭＳ Ｐゴシック" pitchFamily="34" charset="-128"/>
                <a:cs typeface="Courier New" panose="02070309020205020404" pitchFamily="49" charset="0"/>
              </a:rPr>
            </a:br>
            <a:r>
              <a:rPr lang="en-US" sz="8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000" i="1" dirty="0">
                <a:solidFill>
                  <a:srgbClr val="669900"/>
                </a:solidFill>
                <a:latin typeface="Courier New" panose="02070309020205020404" pitchFamily="49" charset="0"/>
                <a:ea typeface="ＭＳ Ｐゴシック" pitchFamily="34" charset="-128"/>
                <a:cs typeface="Courier New" panose="02070309020205020404" pitchFamily="49" charset="0"/>
              </a:rPr>
              <a:t># If this cover type is not yet a key in the dictionary, </a:t>
            </a:r>
          </a:p>
          <a:p>
            <a:pPr marL="400050" eaLnBrk="1" hangingPunct="1">
              <a:lnSpc>
                <a:spcPct val="90000"/>
              </a:lnSpc>
              <a:buFontTx/>
              <a:buNone/>
              <a:defRPr/>
            </a:pPr>
            <a:r>
              <a:rPr lang="en-US" sz="10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a new empty list. </a:t>
            </a:r>
            <a:endParaRPr lang="en-US" sz="1000" dirty="0">
              <a:latin typeface="Courier New" panose="02070309020205020404" pitchFamily="49" charset="0"/>
              <a:ea typeface="ＭＳ Ｐゴシック" pitchFamily="34" charset="-128"/>
              <a:cs typeface="Courier New" panose="02070309020205020404" pitchFamily="49" charset="0"/>
            </a:endParaRPr>
          </a:p>
          <a:p>
            <a:pPr marL="400050" eaLnBrk="1" hangingPunct="1">
              <a:lnSpc>
                <a:spcPct val="90000"/>
              </a:lnSpc>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[cover] = []</a:t>
            </a:r>
          </a:p>
          <a:p>
            <a:pPr marL="400050" eaLnBrk="1" hangingPunct="1">
              <a:lnSpc>
                <a:spcPct val="90000"/>
              </a:lnSpc>
              <a:buFontTx/>
              <a:buNone/>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[cover].append(area) </a:t>
            </a:r>
          </a:p>
          <a:p>
            <a:pPr marL="400050" eaLnBrk="1" hangingPunct="1">
              <a:lnSpc>
                <a:spcPct val="90000"/>
              </a:lnSpc>
              <a:buFontTx/>
              <a:buNone/>
              <a:defRPr/>
            </a:pPr>
            <a:r>
              <a:rPr lang="en-US" sz="1600" b="1" dirty="0">
                <a:solidFill>
                  <a:srgbClr val="0000FF"/>
                </a:solidFill>
                <a:latin typeface="Courier New" panose="02070309020205020404" pitchFamily="49" charset="0"/>
                <a:ea typeface="ＭＳ Ｐゴシック" pitchFamily="34" charset="-128"/>
                <a:cs typeface="Courier New" panose="02070309020205020404" pitchFamily="49" charset="0"/>
              </a:rPr>
              <a:t>del </a:t>
            </a:r>
            <a:r>
              <a:rPr lang="en-US" sz="1600" dirty="0" err="1">
                <a:latin typeface="Courier New" panose="02070309020205020404" pitchFamily="49" charset="0"/>
                <a:ea typeface="ＭＳ Ｐゴシック" pitchFamily="34" charset="-128"/>
                <a:cs typeface="Courier New" panose="02070309020205020404" pitchFamily="49" charset="0"/>
              </a:rPr>
              <a:t>sc</a:t>
            </a:r>
            <a:endParaRPr lang="en-US" sz="1600" dirty="0">
              <a:latin typeface="Courier New" panose="02070309020205020404" pitchFamily="49" charset="0"/>
              <a:ea typeface="ＭＳ Ｐゴシック" pitchFamily="34" charset="-128"/>
              <a:cs typeface="Courier New" panose="02070309020205020404" pitchFamily="49" charset="0"/>
            </a:endParaRPr>
          </a:p>
        </p:txBody>
      </p:sp>
      <p:pic>
        <p:nvPicPr>
          <p:cNvPr id="19461" name="Picture 5">
            <a:extLst>
              <a:ext uri="{FF2B5EF4-FFF2-40B4-BE49-F238E27FC236}">
                <a16:creationId xmlns:a16="http://schemas.microsoft.com/office/drawing/2014/main" id="{49A9F81E-DC93-4EEB-7C67-119E9BC7A207}"/>
              </a:ext>
            </a:extLst>
          </p:cNvPr>
          <p:cNvPicPr>
            <a:picLocks noChangeAspect="1" noChangeArrowheads="1"/>
          </p:cNvPicPr>
          <p:nvPr/>
        </p:nvPicPr>
        <p:blipFill>
          <a:blip r:embed="rId2"/>
          <a:srcRect l="1802" t="14925" r="40541"/>
          <a:stretch>
            <a:fillRect/>
          </a:stretch>
        </p:blipFill>
        <p:spPr bwMode="auto">
          <a:xfrm>
            <a:off x="6705600" y="685800"/>
            <a:ext cx="2438400" cy="4343400"/>
          </a:xfrm>
          <a:prstGeom prst="rect">
            <a:avLst/>
          </a:prstGeom>
          <a:noFill/>
          <a:ln>
            <a:noFill/>
          </a:ln>
          <a:effectLst/>
        </p:spPr>
      </p:pic>
      <p:sp>
        <p:nvSpPr>
          <p:cNvPr id="2" name="TextBox 1">
            <a:extLst>
              <a:ext uri="{FF2B5EF4-FFF2-40B4-BE49-F238E27FC236}">
                <a16:creationId xmlns:a16="http://schemas.microsoft.com/office/drawing/2014/main" id="{31333207-4DEE-96C6-0DAE-1FB46E36DEC0}"/>
              </a:ext>
            </a:extLst>
          </p:cNvPr>
          <p:cNvSpPr txBox="1"/>
          <p:nvPr/>
        </p:nvSpPr>
        <p:spPr>
          <a:xfrm>
            <a:off x="6096000" y="5334000"/>
            <a:ext cx="2895600"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200" dirty="0">
                <a:solidFill>
                  <a:srgbClr val="000000"/>
                </a:solidFill>
                <a:latin typeface="Courier New" panose="02070309020205020404" pitchFamily="49" charset="0"/>
                <a:cs typeface="Courier New" panose="02070309020205020404" pitchFamily="49" charset="0"/>
              </a:rPr>
              <a:t>&gt;&gt;&gt; print(</a:t>
            </a:r>
            <a:r>
              <a:rPr lang="en-US" sz="1200" dirty="0" err="1">
                <a:solidFill>
                  <a:srgbClr val="000000"/>
                </a:solidFill>
                <a:latin typeface="Courier New" panose="02070309020205020404" pitchFamily="49" charset="0"/>
                <a:cs typeface="Courier New" panose="02070309020205020404" pitchFamily="49" charset="0"/>
              </a:rPr>
              <a:t>myD</a:t>
            </a:r>
            <a:r>
              <a:rPr lang="en-US" sz="1200" dirty="0">
                <a:solidFill>
                  <a:srgbClr val="000000"/>
                </a:solidFill>
                <a:latin typeface="Courier New" panose="02070309020205020404" pitchFamily="49" charset="0"/>
                <a:cs typeface="Courier New" panose="02070309020205020404" pitchFamily="49" charset="0"/>
              </a:rPr>
              <a:t>)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{'woods': [600937, 1589633,…]</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orch</a:t>
            </a:r>
            <a:r>
              <a:rPr lang="en-US" sz="1200" dirty="0">
                <a:solidFill>
                  <a:srgbClr val="000000"/>
                </a:solidFill>
                <a:latin typeface="Courier New" panose="02070309020205020404" pitchFamily="49" charset="0"/>
                <a:cs typeface="Courier New" panose="02070309020205020404" pitchFamily="49" charset="0"/>
              </a:rPr>
              <a:t>': [153137.114187,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'other'</a:t>
            </a:r>
            <a:r>
              <a:rPr lang="en-US" altLang="ja-JP" sz="1200" dirty="0">
                <a:solidFill>
                  <a:srgbClr val="000000"/>
                </a:solidFill>
                <a:latin typeface="Courier New" panose="02070309020205020404" pitchFamily="49" charset="0"/>
                <a:cs typeface="Courier New" panose="02070309020205020404" pitchFamily="49" charset="0"/>
              </a:rPr>
              <a:t>: [100404, 375724,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park</a:t>
            </a: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 …    }</a:t>
            </a:r>
            <a:endParaRPr lang="en-US" sz="12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D3FA6-1A69-E8AD-BC59-FF9AF65C7E89}"/>
              </a:ext>
            </a:extLst>
          </p:cNvPr>
          <p:cNvSpPr>
            <a:spLocks noGrp="1"/>
          </p:cNvSpPr>
          <p:nvPr>
            <p:ph type="title"/>
          </p:nvPr>
        </p:nvSpPr>
        <p:spPr>
          <a:xfrm>
            <a:off x="571352" y="350196"/>
            <a:ext cx="3485178" cy="1624520"/>
          </a:xfrm>
        </p:spPr>
        <p:txBody>
          <a:bodyPr anchor="ctr">
            <a:normAutofit/>
          </a:bodyPr>
          <a:lstStyle/>
          <a:p>
            <a:r>
              <a:rPr lang="en-US" sz="3500"/>
              <a:t>Summing up</a:t>
            </a:r>
          </a:p>
        </p:txBody>
      </p:sp>
      <p:sp>
        <p:nvSpPr>
          <p:cNvPr id="3" name="Content Placeholder 2">
            <a:extLst>
              <a:ext uri="{FF2B5EF4-FFF2-40B4-BE49-F238E27FC236}">
                <a16:creationId xmlns:a16="http://schemas.microsoft.com/office/drawing/2014/main" id="{C58D0E97-8378-98D2-0EC0-F8E6260B662A}"/>
              </a:ext>
            </a:extLst>
          </p:cNvPr>
          <p:cNvSpPr>
            <a:spLocks noGrp="1"/>
          </p:cNvSpPr>
          <p:nvPr>
            <p:ph idx="1"/>
          </p:nvPr>
        </p:nvSpPr>
        <p:spPr>
          <a:xfrm>
            <a:off x="571351" y="2743200"/>
            <a:ext cx="3485179" cy="3613149"/>
          </a:xfrm>
        </p:spPr>
        <p:txBody>
          <a:bodyPr anchor="ctr">
            <a:normAutofit/>
          </a:bodyPr>
          <a:lstStyle/>
          <a:p>
            <a:pPr>
              <a:lnSpc>
                <a:spcPct val="90000"/>
              </a:lnSpc>
              <a:buFont typeface="Wingdings" panose="05000000000000000000" pitchFamily="2" charset="2"/>
              <a:buChar char="ü"/>
              <a:defRPr/>
            </a:pPr>
            <a:r>
              <a:rPr lang="en-US" altLang="en-US" sz="1600" kern="0">
                <a:ea typeface="ＭＳ Ｐゴシック" pitchFamily="34" charset="-128"/>
              </a:rPr>
              <a:t>Built-in dictionaries.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Access by key, not by index.</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Update/add/delete dictionary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Listing keys, values,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Dictionaries with looping.</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Using dictionaries with arcpy cursors.</a:t>
            </a:r>
          </a:p>
          <a:p>
            <a:pPr>
              <a:lnSpc>
                <a:spcPct val="90000"/>
              </a:lnSpc>
              <a:buFont typeface="Wingdings" panose="05000000000000000000" pitchFamily="2" charset="2"/>
              <a:buChar char="ü"/>
            </a:pPr>
            <a:endParaRPr lang="en-US" sz="1600"/>
          </a:p>
        </p:txBody>
      </p:sp>
      <p:pic>
        <p:nvPicPr>
          <p:cNvPr id="7" name="Picture 6" descr="A mountain with grass and rocks&#10;&#10;Description automatically generated">
            <a:extLst>
              <a:ext uri="{FF2B5EF4-FFF2-40B4-BE49-F238E27FC236}">
                <a16:creationId xmlns:a16="http://schemas.microsoft.com/office/drawing/2014/main" id="{0D2C5D73-3EEB-D448-70F2-73F0336C1810}"/>
              </a:ext>
            </a:extLst>
          </p:cNvPr>
          <p:cNvPicPr>
            <a:picLocks noChangeAspect="1"/>
          </p:cNvPicPr>
          <p:nvPr/>
        </p:nvPicPr>
        <p:blipFill rotWithShape="1">
          <a:blip r:embed="rId3">
            <a:extLst>
              <a:ext uri="{28A0092B-C50C-407E-A947-70E740481C1C}">
                <a14:useLocalDpi xmlns:a14="http://schemas.microsoft.com/office/drawing/2010/main" val="0"/>
              </a:ext>
            </a:extLst>
          </a:blip>
          <a:srcRect l="23954" r="25990"/>
          <a:stretch/>
        </p:blipFill>
        <p:spPr>
          <a:xfrm>
            <a:off x="4572000" y="1"/>
            <a:ext cx="4577118" cy="6858000"/>
          </a:xfrm>
          <a:prstGeom prst="rect">
            <a:avLst/>
          </a:prstGeom>
        </p:spPr>
      </p:pic>
    </p:spTree>
    <p:extLst>
      <p:ext uri="{BB962C8B-B14F-4D97-AF65-F5344CB8AC3E}">
        <p14:creationId xmlns:p14="http://schemas.microsoft.com/office/powerpoint/2010/main" val="42634628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2360761-5E27-6B10-DFFE-20C60EF5E314}"/>
              </a:ext>
            </a:extLst>
          </p:cNvPr>
          <p:cNvSpPr>
            <a:spLocks noGrp="1" noChangeArrowheads="1"/>
          </p:cNvSpPr>
          <p:nvPr>
            <p:ph type="title"/>
          </p:nvPr>
        </p:nvSpPr>
        <p:spPr/>
        <p:txBody>
          <a:bodyPr/>
          <a:lstStyle/>
          <a:p>
            <a:r>
              <a:rPr lang="en-US" altLang="en-US">
                <a:solidFill>
                  <a:srgbClr val="262673"/>
                </a:solidFill>
              </a:rPr>
              <a:t>Appendix</a:t>
            </a:r>
          </a:p>
        </p:txBody>
      </p:sp>
      <p:sp>
        <p:nvSpPr>
          <p:cNvPr id="3" name="Content Placeholder 2">
            <a:extLst>
              <a:ext uri="{FF2B5EF4-FFF2-40B4-BE49-F238E27FC236}">
                <a16:creationId xmlns:a16="http://schemas.microsoft.com/office/drawing/2014/main" id="{B489D82C-0644-5F1D-AB81-8E6C74613C19}"/>
              </a:ext>
            </a:extLst>
          </p:cNvPr>
          <p:cNvSpPr>
            <a:spLocks noGrp="1"/>
          </p:cNvSpPr>
          <p:nvPr>
            <p:ph idx="1"/>
          </p:nvPr>
        </p:nvSpPr>
        <p:spPr/>
        <p:txBody>
          <a:bodyPr/>
          <a:lstStyle/>
          <a:p>
            <a:pPr>
              <a:defRPr/>
            </a:pPr>
            <a:endParaRPr lang="en-US">
              <a:ea typeface="ＭＳ Ｐゴシック" pitchFamily="34" charset="-128"/>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9E2B079-349F-F026-52AE-13E5525DA174}"/>
              </a:ext>
            </a:extLst>
          </p:cNvPr>
          <p:cNvSpPr>
            <a:spLocks noGrp="1" noChangeArrowheads="1"/>
          </p:cNvSpPr>
          <p:nvPr>
            <p:ph type="title"/>
          </p:nvPr>
        </p:nvSpPr>
        <p:spPr/>
        <p:txBody>
          <a:bodyPr/>
          <a:lstStyle/>
          <a:p>
            <a:pPr eaLnBrk="1" hangingPunct="1"/>
            <a:r>
              <a:rPr lang="en-US" altLang="en-US" sz="3600">
                <a:solidFill>
                  <a:srgbClr val="262673"/>
                </a:solidFill>
              </a:rPr>
              <a:t>Add item vs. modify existing item</a:t>
            </a:r>
          </a:p>
        </p:txBody>
      </p:sp>
      <p:sp>
        <p:nvSpPr>
          <p:cNvPr id="9219" name="Content Placeholder 2">
            <a:extLst>
              <a:ext uri="{FF2B5EF4-FFF2-40B4-BE49-F238E27FC236}">
                <a16:creationId xmlns:a16="http://schemas.microsoft.com/office/drawing/2014/main" id="{1018C29E-A5DE-CB2E-AAD1-C3783C4C0C55}"/>
              </a:ext>
            </a:extLst>
          </p:cNvPr>
          <p:cNvSpPr>
            <a:spLocks noGrp="1"/>
          </p:cNvSpPr>
          <p:nvPr>
            <p:ph idx="1"/>
          </p:nvPr>
        </p:nvSpPr>
        <p:spPr/>
        <p:txBody>
          <a:bodyPr/>
          <a:lstStyle/>
          <a:p>
            <a:pPr eaLnBrk="1" hangingPunct="1">
              <a:defRPr/>
            </a:pPr>
            <a:r>
              <a:rPr lang="en-US" sz="2400" dirty="0">
                <a:ea typeface="ＭＳ Ｐゴシック" pitchFamily="34" charset="-128"/>
              </a:rPr>
              <a:t>Dictionary items can be </a:t>
            </a:r>
            <a:r>
              <a:rPr lang="en-US" sz="2400" b="1" dirty="0">
                <a:ea typeface="ＭＳ Ｐゴシック" pitchFamily="34" charset="-128"/>
              </a:rPr>
              <a:t>added</a:t>
            </a:r>
            <a:r>
              <a:rPr lang="en-US" sz="2400" dirty="0">
                <a:ea typeface="ＭＳ Ｐゴシック" pitchFamily="34" charset="-128"/>
              </a:rPr>
              <a:t> in 2 ways:</a:t>
            </a:r>
          </a:p>
          <a:p>
            <a:pPr marL="914400" lvl="1" indent="-457200" eaLnBrk="1" hangingPunct="1">
              <a:buFont typeface="Garamond" pitchFamily="18" charset="0"/>
              <a:buAutoNum type="arabicPeriod"/>
              <a:defRPr/>
            </a:pPr>
            <a:r>
              <a:rPr lang="en-US" sz="2000" dirty="0">
                <a:ea typeface="ＭＳ Ｐゴシック" pitchFamily="34" charset="-128"/>
              </a:rPr>
              <a:t>when the dictionary is created:</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{0:'woods', 5:'park', 'foo':'</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endParaRPr lang="en-US" sz="1800" dirty="0">
              <a:solidFill>
                <a:srgbClr val="3C8C93"/>
              </a:solidFill>
              <a:ea typeface="ＭＳ Ｐゴシック" pitchFamily="34" charset="-128"/>
            </a:endParaRPr>
          </a:p>
          <a:p>
            <a:pPr marL="914400" lvl="1" indent="-457200" eaLnBrk="1" hangingPunct="1">
              <a:buFont typeface="Garamond" pitchFamily="18" charset="0"/>
              <a:buAutoNum type="arabicPeriod"/>
              <a:defRPr/>
            </a:pPr>
            <a:r>
              <a:rPr lang="en-US" sz="2000" dirty="0">
                <a:ea typeface="ＭＳ Ｐゴシック" pitchFamily="34" charset="-128"/>
              </a:rPr>
              <a:t>individually after the dictionary has already been created: </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[10] = 'lake'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'park'}</a:t>
            </a:r>
          </a:p>
          <a:p>
            <a:pPr marL="914400" lvl="2" indent="0" eaLnBrk="1" hangingPunct="1">
              <a:buFontTx/>
              <a:buNone/>
              <a:defRPr/>
            </a:pPr>
            <a:endParaRPr lang="en-US" sz="1800" dirty="0">
              <a:solidFill>
                <a:srgbClr val="3C8C93"/>
              </a:solidFill>
              <a:ea typeface="ＭＳ Ｐゴシック" pitchFamily="34" charset="-128"/>
            </a:endParaRPr>
          </a:p>
          <a:p>
            <a:pPr eaLnBrk="1" hangingPunct="1">
              <a:defRPr/>
            </a:pPr>
            <a:r>
              <a:rPr lang="en-US" sz="2400" b="1" dirty="0">
                <a:ea typeface="ＭＳ Ｐゴシック" pitchFamily="34" charset="-128"/>
              </a:rPr>
              <a:t>Modifying </a:t>
            </a:r>
            <a:r>
              <a:rPr lang="en-US" sz="2400" dirty="0">
                <a:ea typeface="ＭＳ Ｐゴシック" pitchFamily="34" charset="-128"/>
              </a:rPr>
              <a:t>items looks just like #2.  Only difference is using a key that is </a:t>
            </a:r>
            <a:r>
              <a:rPr lang="en-US" sz="2400" i="1" dirty="0">
                <a:solidFill>
                  <a:srgbClr val="FF0000"/>
                </a:solidFill>
                <a:ea typeface="ＭＳ Ｐゴシック" pitchFamily="34" charset="-128"/>
              </a:rPr>
              <a:t>already in the dictionary</a:t>
            </a:r>
          </a:p>
          <a:p>
            <a:pPr marL="914400" lvl="1" indent="-457200" eaLnBrk="1" hangingPunct="1">
              <a:defRPr/>
            </a:pPr>
            <a:r>
              <a:rPr lang="en-US" sz="1800" i="1" dirty="0">
                <a:solidFill>
                  <a:srgbClr val="FF0000"/>
                </a:solidFill>
                <a:ea typeface="ＭＳ Ｐゴシック" pitchFamily="34" charset="-128"/>
              </a:rPr>
              <a:t>	</a:t>
            </a:r>
            <a:r>
              <a:rPr lang="en-US" sz="1800" i="1"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[5] = '</a:t>
            </a:r>
            <a:r>
              <a:rPr lang="en-US" altLang="ja-JP" sz="1800" dirty="0">
                <a:latin typeface="Courier New" panose="02070309020205020404" pitchFamily="49" charset="0"/>
                <a:ea typeface="ＭＳ Ｐゴシック" pitchFamily="34" charset="-128"/>
                <a:cs typeface="Courier New" panose="02070309020205020404" pitchFamily="49" charset="0"/>
              </a:rPr>
              <a:t>hurray!</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&gt;&gt;&gt; </a:t>
            </a:r>
            <a:r>
              <a:rPr lang="en-US" sz="1800" i="1" dirty="0" err="1">
                <a:latin typeface="Courier New" panose="02070309020205020404" pitchFamily="49" charset="0"/>
                <a:ea typeface="ＭＳ Ｐゴシック" pitchFamily="34" charset="-128"/>
                <a:cs typeface="Courier New" panose="02070309020205020404" pitchFamily="49" charset="0"/>
              </a:rPr>
              <a:t>myD</a:t>
            </a:r>
            <a:endParaRPr lang="en-US" sz="1800" i="1" dirty="0">
              <a:latin typeface="Courier New" panose="02070309020205020404" pitchFamily="49" charset="0"/>
              <a:ea typeface="ＭＳ Ｐゴシック" pitchFamily="34" charset="-128"/>
              <a:cs typeface="Courier New" panose="02070309020205020404" pitchFamily="49" charset="0"/>
            </a:endParaRP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'hurray!'}</a:t>
            </a:r>
          </a:p>
          <a:p>
            <a:pPr eaLnBrk="1" hangingPunct="1">
              <a:defRPr/>
            </a:pPr>
            <a:endParaRPr lang="en-US" sz="2800" b="1" dirty="0">
              <a:ea typeface="ＭＳ Ｐゴシック"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E975ACD8-A426-62FE-653D-BF88FDE5E231}"/>
              </a:ext>
            </a:extLst>
          </p:cNvPr>
          <p:cNvSpPr>
            <a:spLocks noGrp="1" noChangeArrowheads="1"/>
          </p:cNvSpPr>
          <p:nvPr>
            <p:ph type="title"/>
          </p:nvPr>
        </p:nvSpPr>
        <p:spPr/>
        <p:txBody>
          <a:bodyPr/>
          <a:lstStyle/>
          <a:p>
            <a:pPr eaLnBrk="1" hangingPunct="1"/>
            <a:r>
              <a:rPr lang="en-US" altLang="en-US" sz="3600">
                <a:solidFill>
                  <a:srgbClr val="262673"/>
                </a:solidFill>
              </a:rPr>
              <a:t>In class – Explore dictionaries</a:t>
            </a:r>
          </a:p>
        </p:txBody>
      </p:sp>
      <p:sp>
        <p:nvSpPr>
          <p:cNvPr id="11268" name="Rectangle 3">
            <a:extLst>
              <a:ext uri="{FF2B5EF4-FFF2-40B4-BE49-F238E27FC236}">
                <a16:creationId xmlns:a16="http://schemas.microsoft.com/office/drawing/2014/main" id="{3E9CDBBF-EA43-4131-E344-E1E545F15925}"/>
              </a:ext>
            </a:extLst>
          </p:cNvPr>
          <p:cNvSpPr>
            <a:spLocks noGrp="1" noChangeArrowheads="1"/>
          </p:cNvSpPr>
          <p:nvPr>
            <p:ph type="body" idx="1"/>
          </p:nvPr>
        </p:nvSpPr>
        <p:spPr/>
        <p:txBody>
          <a:bodyPr/>
          <a:lstStyle/>
          <a:p>
            <a:pPr marL="0" indent="0" eaLnBrk="1" hangingPunct="1">
              <a:buNone/>
              <a:defRPr/>
            </a:pPr>
            <a:r>
              <a:rPr lang="en-US" sz="1800" dirty="0">
                <a:ea typeface="+mn-ea"/>
                <a:cs typeface="+mn-cs"/>
              </a:rPr>
              <a:t>Type statements from the in-class page in the Interactive Window and answer the questions.</a:t>
            </a:r>
            <a:br>
              <a:rPr lang="en-US" sz="1800" dirty="0">
                <a:ea typeface="+mn-ea"/>
                <a:cs typeface="+mn-cs"/>
              </a:rPr>
            </a:br>
            <a:endParaRPr lang="en-US" sz="1800" dirty="0">
              <a:ea typeface="+mn-ea"/>
              <a:cs typeface="+mn-cs"/>
            </a:endParaRPr>
          </a:p>
          <a:p>
            <a:pPr marL="514350" indent="-514350">
              <a:buFont typeface="+mj-lt"/>
              <a:buAutoNum type="arabicPeriod"/>
              <a:defRPr/>
            </a:pPr>
            <a:r>
              <a:rPr lang="en-US" sz="1600" dirty="0">
                <a:ea typeface="+mn-ea"/>
                <a:cs typeface="+mn-cs"/>
              </a:rPr>
              <a:t>What does myD2 = {} do?</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what happened when you typed </a:t>
            </a:r>
            <a:r>
              <a:rPr lang="en-US" sz="1600" dirty="0" err="1">
                <a:ea typeface="+mn-ea"/>
                <a:cs typeface="+mn-cs"/>
              </a:rPr>
              <a:t>myD</a:t>
            </a:r>
            <a:r>
              <a:rPr lang="en-US" sz="1600" dirty="0">
                <a:ea typeface="+mn-ea"/>
                <a:cs typeface="+mn-cs"/>
              </a:rPr>
              <a:t>[1] = "other" and when you typed </a:t>
            </a:r>
            <a:r>
              <a:rPr lang="en-US" sz="1600" dirty="0" err="1">
                <a:ea typeface="+mn-ea"/>
                <a:cs typeface="+mn-cs"/>
              </a:rPr>
              <a:t>myD</a:t>
            </a:r>
            <a:r>
              <a:rPr lang="en-US" sz="1600" dirty="0">
                <a:ea typeface="+mn-ea"/>
                <a:cs typeface="+mn-cs"/>
              </a:rPr>
              <a:t>[3] = "lake".</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a:t>
            </a:r>
            <a:r>
              <a:rPr lang="en-US" sz="1600" dirty="0" err="1">
                <a:ea typeface="+mn-ea"/>
                <a:cs typeface="+mn-cs"/>
              </a:rPr>
              <a:t>myList</a:t>
            </a:r>
            <a:r>
              <a:rPr lang="en-US" sz="1600" dirty="0">
                <a:ea typeface="+mn-ea"/>
                <a:cs typeface="+mn-cs"/>
              </a:rPr>
              <a:t>[2] and </a:t>
            </a:r>
            <a:r>
              <a:rPr lang="en-US" sz="1600" dirty="0" err="1">
                <a:ea typeface="+mn-ea"/>
                <a:cs typeface="+mn-cs"/>
              </a:rPr>
              <a:t>myD</a:t>
            </a:r>
            <a:r>
              <a:rPr lang="en-US" sz="1600" dirty="0">
                <a:ea typeface="+mn-ea"/>
                <a:cs typeface="+mn-cs"/>
              </a:rPr>
              <a:t>[2].</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"London" and value "Heathrow" into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"beer" and value ["Bass", "Corona", "</a:t>
            </a:r>
            <a:r>
              <a:rPr lang="en-US" sz="1600" dirty="0" err="1">
                <a:ea typeface="+mn-ea"/>
                <a:cs typeface="+mn-cs"/>
              </a:rPr>
              <a:t>Dunkle</a:t>
            </a:r>
            <a:r>
              <a:rPr lang="en-US" sz="1600" dirty="0">
                <a:ea typeface="+mn-ea"/>
                <a:cs typeface="+mn-cs"/>
              </a:rPr>
              <a:t>"] 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append "Pale Ale" list whose key is "beer".</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Set the value of x to "5 </a:t>
            </a:r>
            <a:r>
              <a:rPr lang="en-US" sz="1600" dirty="0" err="1">
                <a:ea typeface="+mn-ea"/>
                <a:cs typeface="+mn-cs"/>
              </a:rPr>
              <a:t>hrs</a:t>
            </a:r>
            <a:r>
              <a:rPr lang="en-US" sz="1600" dirty="0">
                <a:ea typeface="+mn-ea"/>
                <a:cs typeface="+mn-cs"/>
              </a:rPr>
              <a:t>". Write a line of code to add an item with key "sleep" and value a list containing one item, x.</a:t>
            </a:r>
            <a:br>
              <a:rPr lang="en-US" sz="1600" dirty="0">
                <a:ea typeface="+mn-ea"/>
                <a:cs typeface="+mn-cs"/>
              </a:rPr>
            </a:br>
            <a:br>
              <a:rPr lang="en-US" sz="1600" dirty="0">
                <a:ea typeface="+mn-ea"/>
                <a:cs typeface="+mn-cs"/>
              </a:rPr>
            </a:br>
            <a:r>
              <a:rPr lang="en-US" sz="1600" dirty="0">
                <a:ea typeface="ＭＳ Ｐゴシック" charset="0"/>
                <a:cs typeface="+mn-cs"/>
              </a:rPr>
              <a:t>(solutions in note view)</a:t>
            </a:r>
          </a:p>
          <a:p>
            <a:pPr marL="514350" indent="-514350">
              <a:buFont typeface="+mj-lt"/>
              <a:buAutoNum type="arabicPeriod"/>
              <a:defRPr/>
            </a:pPr>
            <a:endParaRPr lang="en-US" sz="1600" dirty="0">
              <a:ea typeface="+mn-ea"/>
              <a:cs typeface="+mn-cs"/>
            </a:endParaRPr>
          </a:p>
          <a:p>
            <a:pPr eaLnBrk="1" hangingPunct="1">
              <a:defRPr/>
            </a:pPr>
            <a:endParaRPr lang="en-US" dirty="0">
              <a:ea typeface="+mn-ea"/>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7B5795AD-BF4E-EAE5-36DC-0B26C08D9CD0}"/>
              </a:ext>
            </a:extLst>
          </p:cNvPr>
          <p:cNvSpPr>
            <a:spLocks noGrp="1" noChangeArrowheads="1"/>
          </p:cNvSpPr>
          <p:nvPr>
            <p:ph type="title"/>
          </p:nvPr>
        </p:nvSpPr>
        <p:spPr/>
        <p:txBody>
          <a:bodyPr/>
          <a:lstStyle/>
          <a:p>
            <a:pPr eaLnBrk="1" hangingPunct="1"/>
            <a:r>
              <a:rPr lang="en-US" altLang="en-US" sz="3600">
                <a:solidFill>
                  <a:srgbClr val="262673"/>
                </a:solidFill>
              </a:rPr>
              <a:t>In class – on a piece of paper…</a:t>
            </a:r>
          </a:p>
        </p:txBody>
      </p:sp>
      <p:sp>
        <p:nvSpPr>
          <p:cNvPr id="13316" name="Rectangle 3">
            <a:extLst>
              <a:ext uri="{FF2B5EF4-FFF2-40B4-BE49-F238E27FC236}">
                <a16:creationId xmlns:a16="http://schemas.microsoft.com/office/drawing/2014/main" id="{DB468A93-F312-5943-2C87-EF06E54917A9}"/>
              </a:ext>
            </a:extLst>
          </p:cNvPr>
          <p:cNvSpPr>
            <a:spLocks noGrp="1" noChangeArrowheads="1"/>
          </p:cNvSpPr>
          <p:nvPr>
            <p:ph type="body" idx="1"/>
          </p:nvPr>
        </p:nvSpPr>
        <p:spPr/>
        <p:txBody>
          <a:bodyPr/>
          <a:lstStyle/>
          <a:p>
            <a:pPr marL="457200" indent="-457200" eaLnBrk="1" hangingPunct="1">
              <a:buFont typeface="+mj-lt"/>
              <a:buAutoNum type="arabicPeriod"/>
              <a:defRPr/>
            </a:pPr>
            <a:r>
              <a:rPr lang="en-US" sz="2400" dirty="0">
                <a:ea typeface="ＭＳ Ｐゴシック" pitchFamily="34" charset="-128"/>
              </a:rPr>
              <a:t>Create a dictionary where the keys are 3 classmates and the values are their favorite beverage.  </a:t>
            </a:r>
          </a:p>
          <a:p>
            <a:pPr marL="457200" indent="-457200" eaLnBrk="1" hangingPunct="1">
              <a:buFont typeface="+mj-lt"/>
              <a:buAutoNum type="arabicPeriod"/>
              <a:defRPr/>
            </a:pPr>
            <a:r>
              <a:rPr lang="en-US" sz="2400" dirty="0">
                <a:ea typeface="ＭＳ Ｐゴシック" pitchFamily="34" charset="-128"/>
              </a:rPr>
              <a:t>Iterate through the keys in the dictionary, printing them</a:t>
            </a:r>
          </a:p>
          <a:p>
            <a:pPr marL="457200" indent="-457200" eaLnBrk="1" hangingPunct="1">
              <a:buFont typeface="+mj-lt"/>
              <a:buAutoNum type="arabicPeriod"/>
              <a:defRPr/>
            </a:pPr>
            <a:r>
              <a:rPr lang="en-US" sz="2400" dirty="0">
                <a:ea typeface="ＭＳ Ｐゴシック" pitchFamily="34" charset="-128"/>
              </a:rPr>
              <a:t>Iterate through the keys in the dictionary, printing the key and the value</a:t>
            </a:r>
            <a:br>
              <a:rPr lang="en-US" sz="2400" dirty="0">
                <a:ea typeface="ＭＳ Ｐゴシック" pitchFamily="34" charset="-128"/>
              </a:rPr>
            </a:br>
            <a:endParaRPr lang="en-US" sz="2400" dirty="0">
              <a:ea typeface="ＭＳ Ｐゴシック" pitchFamily="34" charset="-128"/>
            </a:endParaRPr>
          </a:p>
          <a:p>
            <a:pPr eaLnBrk="1" hangingPunct="1">
              <a:buFontTx/>
              <a:buNone/>
              <a:defRPr/>
            </a:pPr>
            <a:r>
              <a:rPr lang="en-US" sz="2400" dirty="0" err="1">
                <a:ea typeface="ＭＳ Ｐゴシック" pitchFamily="34" charset="-128"/>
              </a:rPr>
              <a:t>bevD</a:t>
            </a:r>
            <a:r>
              <a:rPr lang="en-US" sz="2400" dirty="0">
                <a:ea typeface="ＭＳ Ｐゴシック" pitchFamily="34" charset="-128"/>
              </a:rPr>
              <a:t> = {</a:t>
            </a:r>
            <a:r>
              <a:rPr lang="en-US" altLang="en-US" sz="2400" dirty="0">
                <a:ea typeface="ＭＳ Ｐゴシック" pitchFamily="34" charset="-128"/>
              </a:rPr>
              <a:t>“</a:t>
            </a:r>
            <a:r>
              <a:rPr lang="en-US" sz="2400" dirty="0">
                <a:ea typeface="ＭＳ Ｐゴシック" pitchFamily="34" charset="-128"/>
              </a:rPr>
              <a:t>Tim</a:t>
            </a:r>
            <a:r>
              <a:rPr lang="en-US" altLang="en-US" sz="2400" dirty="0">
                <a:ea typeface="ＭＳ Ｐゴシック" pitchFamily="34" charset="-128"/>
              </a:rPr>
              <a:t>”</a:t>
            </a:r>
            <a:r>
              <a:rPr lang="en-US" sz="2400" dirty="0">
                <a:ea typeface="ＭＳ Ｐゴシック" pitchFamily="34" charset="-128"/>
              </a:rPr>
              <a:t>:</a:t>
            </a:r>
            <a:r>
              <a:rPr lang="en-US" altLang="en-US" sz="2400" dirty="0">
                <a:ea typeface="ＭＳ Ｐゴシック" pitchFamily="34" charset="-128"/>
              </a:rPr>
              <a:t>“</a:t>
            </a:r>
            <a:r>
              <a:rPr lang="en-US" altLang="ja-JP" sz="2400" dirty="0" err="1">
                <a:ea typeface="ＭＳ Ｐゴシック" pitchFamily="34" charset="-128"/>
              </a:rPr>
              <a:t>Sambucus</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Paul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Red</a:t>
            </a:r>
            <a:r>
              <a:rPr lang="en-US" altLang="ja-JP" sz="2400" dirty="0">
                <a:ea typeface="ＭＳ Ｐゴシック" pitchFamily="34" charset="-128"/>
              </a:rPr>
              <a:t> Bull</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Rahul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vodka</a:t>
            </a:r>
            <a:r>
              <a:rPr lang="en-US" altLang="en-US" sz="2400" dirty="0">
                <a:ea typeface="ＭＳ Ｐゴシック" pitchFamily="34" charset="-128"/>
              </a:rPr>
              <a:t>”</a:t>
            </a:r>
            <a:r>
              <a:rPr lang="en-US" altLang="ja-JP" sz="2400" dirty="0">
                <a:ea typeface="ＭＳ Ｐゴシック" pitchFamily="34" charset="-128"/>
              </a:rPr>
              <a:t>}</a:t>
            </a:r>
          </a:p>
          <a:p>
            <a:pPr eaLnBrk="1" hangingPunct="1">
              <a:buFontTx/>
              <a:buNone/>
              <a:defRPr/>
            </a:pPr>
            <a:br>
              <a:rPr lang="en-US" sz="2000" i="1" dirty="0">
                <a:solidFill>
                  <a:srgbClr val="669900"/>
                </a:solidFill>
                <a:ea typeface="ＭＳ Ｐゴシック" pitchFamily="34" charset="-128"/>
              </a:rPr>
            </a:br>
            <a:r>
              <a:rPr lang="en-US" sz="2000" i="1" dirty="0">
                <a:solidFill>
                  <a:srgbClr val="669900"/>
                </a:solidFill>
                <a:ea typeface="ＭＳ Ｐゴシック" pitchFamily="34" charset="-128"/>
              </a:rPr>
              <a:t>#One solution</a:t>
            </a: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a:t>
            </a: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 </a:t>
            </a:r>
            <a:r>
              <a:rPr lang="en-US" sz="2000" dirty="0" err="1">
                <a:ea typeface="ＭＳ Ｐゴシック" pitchFamily="34" charset="-128"/>
              </a:rPr>
              <a:t>bevD</a:t>
            </a:r>
            <a:r>
              <a:rPr lang="en-US" sz="2000" dirty="0">
                <a:ea typeface="ＭＳ Ｐゴシック" pitchFamily="34" charset="-128"/>
              </a:rPr>
              <a:t>[person])</a:t>
            </a:r>
          </a:p>
          <a:p>
            <a:pPr eaLnBrk="1" hangingPunct="1">
              <a:defRPr/>
            </a:pPr>
            <a:endParaRPr lang="en-US" sz="2800" dirty="0">
              <a:ea typeface="ＭＳ Ｐゴシック" pitchFamily="34" charset="-128"/>
            </a:endParaRPr>
          </a:p>
        </p:txBody>
      </p:sp>
      <p:sp>
        <p:nvSpPr>
          <p:cNvPr id="2" name="TextBox 1">
            <a:extLst>
              <a:ext uri="{FF2B5EF4-FFF2-40B4-BE49-F238E27FC236}">
                <a16:creationId xmlns:a16="http://schemas.microsoft.com/office/drawing/2014/main" id="{69536362-B6B6-BFAA-4100-CA5C77220AA7}"/>
              </a:ext>
            </a:extLst>
          </p:cNvPr>
          <p:cNvSpPr txBox="1"/>
          <p:nvPr/>
        </p:nvSpPr>
        <p:spPr>
          <a:xfrm>
            <a:off x="4876800" y="4038600"/>
            <a:ext cx="3898900" cy="1938338"/>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sz="2000" i="1" dirty="0">
                <a:solidFill>
                  <a:srgbClr val="669900"/>
                </a:solidFill>
              </a:rPr>
              <a:t>#Another solution</a:t>
            </a:r>
          </a:p>
          <a:p>
            <a:pPr eaLnBrk="1" hangingPunct="1">
              <a:defRPr/>
            </a:pPr>
            <a:r>
              <a:rPr lang="en-US" sz="2000" dirty="0"/>
              <a:t>for person in </a:t>
            </a:r>
            <a:r>
              <a:rPr lang="en-US" sz="2000" dirty="0" err="1"/>
              <a:t>bevD.keys</a:t>
            </a:r>
            <a:r>
              <a:rPr lang="en-US" sz="2000" dirty="0"/>
              <a:t>():</a:t>
            </a:r>
          </a:p>
          <a:p>
            <a:pPr eaLnBrk="1" hangingPunct="1">
              <a:defRPr/>
            </a:pPr>
            <a:r>
              <a:rPr lang="en-US" sz="2000" dirty="0"/>
              <a:t>        print(person)</a:t>
            </a:r>
          </a:p>
          <a:p>
            <a:pPr eaLnBrk="1" hangingPunct="1">
              <a:defRPr/>
            </a:pPr>
            <a:endParaRPr lang="en-US" sz="2000" dirty="0"/>
          </a:p>
          <a:p>
            <a:pPr eaLnBrk="1" hangingPunct="1">
              <a:defRPr/>
            </a:pPr>
            <a:r>
              <a:rPr lang="en-US" sz="2000" dirty="0"/>
              <a:t>for person, drink in </a:t>
            </a:r>
            <a:r>
              <a:rPr lang="en-US" sz="2000" dirty="0" err="1"/>
              <a:t>bevD.items</a:t>
            </a:r>
            <a:r>
              <a:rPr lang="en-US" sz="2000" dirty="0"/>
              <a:t>():</a:t>
            </a:r>
          </a:p>
          <a:p>
            <a:pPr eaLnBrk="1" hangingPunct="1">
              <a:defRPr/>
            </a:pPr>
            <a:r>
              <a:rPr lang="en-US" sz="2000" dirty="0"/>
              <a:t>        print(person, drink)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E3AEE397-9948-C059-A095-D736091E1E8A}"/>
              </a:ext>
            </a:extLst>
          </p:cNvPr>
          <p:cNvSpPr>
            <a:spLocks noGrp="1" noChangeArrowheads="1"/>
          </p:cNvSpPr>
          <p:nvPr>
            <p:ph type="title"/>
          </p:nvPr>
        </p:nvSpPr>
        <p:spPr/>
        <p:txBody>
          <a:bodyPr/>
          <a:lstStyle/>
          <a:p>
            <a:pPr eaLnBrk="1" hangingPunct="1"/>
            <a:r>
              <a:rPr lang="en-US" altLang="en-US" sz="3600">
                <a:solidFill>
                  <a:srgbClr val="262673"/>
                </a:solidFill>
              </a:rPr>
              <a:t>DrinkDict.py</a:t>
            </a:r>
          </a:p>
        </p:txBody>
      </p:sp>
      <p:sp>
        <p:nvSpPr>
          <p:cNvPr id="22532" name="Rectangle 3">
            <a:extLst>
              <a:ext uri="{FF2B5EF4-FFF2-40B4-BE49-F238E27FC236}">
                <a16:creationId xmlns:a16="http://schemas.microsoft.com/office/drawing/2014/main" id="{00BE94B7-144B-4EB8-8CED-20C20D1C5BE5}"/>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sz="2400">
                <a:ea typeface="ＭＳ Ｐゴシック" pitchFamily="34" charset="-128"/>
              </a:rPr>
              <a:t>Create a dictionary where drinks are the key and a list of people who favor that drink are the value, by completing the code in the given script. The existing code uses the built-in raw_input function to prompt you for 10 people's names and favorite drinks. Example output:</a:t>
            </a:r>
            <a:br>
              <a:rPr lang="en-US" sz="2400">
                <a:ea typeface="ＭＳ Ｐゴシック" pitchFamily="34" charset="-128"/>
              </a:rPr>
            </a:b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   </a:t>
            </a:r>
            <a:r>
              <a:rPr lang="en-US" altLang="en-US" sz="2400">
                <a:ea typeface="ＭＳ Ｐゴシック" pitchFamily="34" charset="-128"/>
              </a:rPr>
              <a:t>‘</a:t>
            </a:r>
            <a:r>
              <a:rPr lang="en-US" sz="2400">
                <a:ea typeface="ＭＳ Ｐゴシック" pitchFamily="34" charset="-128"/>
              </a:rPr>
              <a:t>tea</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’Lani‘</a:t>
            </a:r>
            <a:r>
              <a:rPr lang="en-US" sz="2400">
                <a:ea typeface="ＭＳ Ｐゴシック" pitchFamily="34" charset="-128"/>
              </a:rPr>
              <a:t>, </a:t>
            </a:r>
            <a:r>
              <a:rPr lang="en-US" altLang="en-US" sz="2400">
                <a:ea typeface="ＭＳ Ｐゴシック" pitchFamily="34" charset="-128"/>
              </a:rPr>
              <a:t>’Josh‘</a:t>
            </a:r>
            <a:r>
              <a:rPr lang="en-US" sz="2400">
                <a:ea typeface="ＭＳ Ｐゴシック" pitchFamily="34" charset="-128"/>
              </a:rPr>
              <a:t>], </a:t>
            </a:r>
            <a:br>
              <a:rPr lang="en-US" sz="2400">
                <a:ea typeface="ＭＳ Ｐゴシック" pitchFamily="34" charset="-128"/>
              </a:rPr>
            </a:br>
            <a:r>
              <a:rPr lang="en-US" altLang="en-US" sz="2400">
                <a:ea typeface="ＭＳ Ｐゴシック" pitchFamily="34" charset="-128"/>
              </a:rPr>
              <a:t>’</a:t>
            </a:r>
            <a:r>
              <a:rPr lang="en-US" sz="2400">
                <a:ea typeface="ＭＳ Ｐゴシック" pitchFamily="34" charset="-128"/>
              </a:rPr>
              <a:t>water</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’Stew</a:t>
            </a:r>
            <a:r>
              <a:rPr lang="ja-JP" altLang="en-US" sz="2400">
                <a:ea typeface="ＭＳ Ｐゴシック" pitchFamily="34" charset="-128"/>
              </a:rPr>
              <a:t>‘</a:t>
            </a:r>
            <a:r>
              <a:rPr lang="en-US" altLang="ja-JP" sz="2400">
                <a:ea typeface="ＭＳ Ｐゴシック" pitchFamily="34" charset="-128"/>
              </a:rPr>
              <a:t>, ‘Mike</a:t>
            </a:r>
            <a:r>
              <a:rPr lang="ja-JP" altLang="en-US" sz="2400">
                <a:ea typeface="ＭＳ Ｐゴシック" pitchFamily="34" charset="-128"/>
              </a:rPr>
              <a:t>’</a:t>
            </a:r>
            <a:r>
              <a:rPr lang="en-US" altLang="ja-JP" sz="2400">
                <a:ea typeface="ＭＳ Ｐゴシック" pitchFamily="34" charset="-128"/>
              </a:rPr>
              <a:t>], </a:t>
            </a:r>
            <a:br>
              <a:rPr lang="en-US" altLang="ja-JP" sz="2400">
                <a:ea typeface="ＭＳ Ｐゴシック" pitchFamily="34" charset="-128"/>
              </a:rPr>
            </a:br>
            <a:r>
              <a:rPr lang="en-US" altLang="ja-JP" sz="2400">
                <a:ea typeface="ＭＳ Ｐゴシック" pitchFamily="34" charset="-128"/>
              </a:rPr>
              <a:t>'beer': [</a:t>
            </a:r>
            <a:r>
              <a:rPr lang="en-US" altLang="en-US" sz="2400">
                <a:ea typeface="ＭＳ Ｐゴシック" pitchFamily="34" charset="-128"/>
              </a:rPr>
              <a:t>’Ginger</a:t>
            </a:r>
            <a:r>
              <a:rPr lang="en-US" altLang="ja-JP" sz="2400">
                <a:ea typeface="ＭＳ Ｐゴシック" pitchFamily="34" charset="-128"/>
              </a:rPr>
              <a:t>', </a:t>
            </a:r>
            <a:r>
              <a:rPr lang="en-US" altLang="en-US" sz="2400">
                <a:ea typeface="ＭＳ Ｐゴシック" pitchFamily="34" charset="-128"/>
              </a:rPr>
              <a:t>’</a:t>
            </a:r>
            <a:r>
              <a:rPr lang="en-US" altLang="ja-JP" sz="2400">
                <a:ea typeface="ＭＳ Ｐゴシック" pitchFamily="34" charset="-128"/>
              </a:rPr>
              <a:t>Steph', </a:t>
            </a:r>
            <a:r>
              <a:rPr lang="en-US" altLang="en-US" sz="2400">
                <a:ea typeface="ＭＳ Ｐゴシック" pitchFamily="34" charset="-128"/>
              </a:rPr>
              <a:t>’</a:t>
            </a:r>
            <a:r>
              <a:rPr lang="en-US" altLang="ja-JP" sz="2400">
                <a:ea typeface="ＭＳ Ｐゴシック" pitchFamily="34" charset="-128"/>
              </a:rPr>
              <a:t>Latonia', </a:t>
            </a:r>
            <a:r>
              <a:rPr lang="en-US" altLang="en-US" sz="2400">
                <a:ea typeface="ＭＳ Ｐゴシック" pitchFamily="34" charset="-128"/>
              </a:rPr>
              <a:t>’</a:t>
            </a:r>
            <a:r>
              <a:rPr lang="en-US" altLang="ja-JP" sz="2400">
                <a:ea typeface="ＭＳ Ｐゴシック" pitchFamily="34" charset="-128"/>
              </a:rPr>
              <a:t>Brendan'], </a:t>
            </a:r>
            <a:br>
              <a:rPr lang="en-US" altLang="ja-JP" sz="2400">
                <a:ea typeface="ＭＳ Ｐゴシック" pitchFamily="34" charset="-128"/>
              </a:rPr>
            </a:br>
            <a:r>
              <a:rPr lang="en-US" altLang="ja-JP" sz="2400">
                <a:ea typeface="ＭＳ Ｐゴシック" pitchFamily="34" charset="-128"/>
              </a:rPr>
              <a:t>'sweet tea': [</a:t>
            </a:r>
            <a:r>
              <a:rPr lang="en-US" altLang="en-US" sz="2400">
                <a:ea typeface="ＭＳ Ｐゴシック" pitchFamily="34" charset="-128"/>
              </a:rPr>
              <a:t>’Brian</a:t>
            </a:r>
            <a:r>
              <a:rPr lang="en-US" altLang="ja-JP" sz="2400">
                <a:ea typeface="ＭＳ Ｐゴシック" pitchFamily="34" charset="-128"/>
              </a:rPr>
              <a:t>', </a:t>
            </a:r>
            <a:r>
              <a:rPr lang="en-US" altLang="en-US" sz="2400">
                <a:ea typeface="ＭＳ Ｐゴシック" pitchFamily="34" charset="-128"/>
              </a:rPr>
              <a:t>’Steph</a:t>
            </a:r>
            <a:r>
              <a:rPr lang="en-US" altLang="ja-JP" sz="2400">
                <a:ea typeface="ＭＳ Ｐゴシック" pitchFamily="34" charset="-128"/>
              </a:rPr>
              <a:t>']</a:t>
            </a:r>
          </a:p>
          <a:p>
            <a:pPr eaLnBrk="1" hangingPunct="1">
              <a:lnSpc>
                <a:spcPct val="80000"/>
              </a:lnSpc>
              <a:buFontTx/>
              <a:buNone/>
              <a:defRPr/>
            </a:pPr>
            <a:r>
              <a:rPr lang="en-US" sz="2400">
                <a:ea typeface="ＭＳ Ｐゴシック" pitchFamily="34" charset="-128"/>
              </a:rPr>
              <a:t>}</a:t>
            </a:r>
          </a:p>
          <a:p>
            <a:pPr eaLnBrk="1" hangingPunct="1">
              <a:lnSpc>
                <a:spcPct val="80000"/>
              </a:lnSpc>
              <a:buFontTx/>
              <a:buNone/>
              <a:defRPr/>
            </a:pP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myD={}</a:t>
            </a:r>
          </a:p>
          <a:p>
            <a:pPr eaLnBrk="1" hangingPunct="1">
              <a:lnSpc>
                <a:spcPct val="80000"/>
              </a:lnSpc>
              <a:buFontTx/>
              <a:buNone/>
              <a:defRPr/>
            </a:pPr>
            <a:r>
              <a:rPr lang="en-US" sz="2400">
                <a:ea typeface="ＭＳ Ｐゴシック" pitchFamily="34" charset="-128"/>
              </a:rPr>
              <a:t>for i in range(10):</a:t>
            </a:r>
          </a:p>
          <a:p>
            <a:pPr eaLnBrk="1" hangingPunct="1">
              <a:lnSpc>
                <a:spcPct val="80000"/>
              </a:lnSpc>
              <a:buFontTx/>
              <a:buNone/>
              <a:defRPr/>
            </a:pPr>
            <a:r>
              <a:rPr lang="en-US" sz="2400">
                <a:ea typeface="ＭＳ Ｐゴシック" pitchFamily="34" charset="-128"/>
              </a:rPr>
              <a:t>    name = raw_input("Name:")</a:t>
            </a:r>
          </a:p>
          <a:p>
            <a:pPr eaLnBrk="1" hangingPunct="1">
              <a:lnSpc>
                <a:spcPct val="80000"/>
              </a:lnSpc>
              <a:buFontTx/>
              <a:buNone/>
              <a:defRPr/>
            </a:pPr>
            <a:r>
              <a:rPr lang="en-US" sz="2400">
                <a:ea typeface="ＭＳ Ｐゴシック" pitchFamily="34" charset="-128"/>
              </a:rPr>
              <a:t>    drink = raw_input(name +"'s fav. drink:")</a:t>
            </a:r>
          </a:p>
          <a:p>
            <a:pPr eaLnBrk="1" hangingPunct="1">
              <a:lnSpc>
                <a:spcPct val="80000"/>
              </a:lnSpc>
              <a:buFontTx/>
              <a:buNone/>
              <a:defRPr/>
            </a:pPr>
            <a:r>
              <a:rPr lang="en-US" sz="2400" i="1">
                <a:solidFill>
                  <a:srgbClr val="669900"/>
                </a:solidFill>
                <a:ea typeface="ＭＳ Ｐゴシック" pitchFamily="34" charset="-128"/>
              </a:rPr>
              <a:t>    # insert dictionary code here.</a:t>
            </a:r>
          </a:p>
          <a:p>
            <a:pPr eaLnBrk="1" hangingPunct="1">
              <a:lnSpc>
                <a:spcPct val="80000"/>
              </a:lnSpc>
              <a:defRPr/>
            </a:pPr>
            <a:endParaRPr lang="en-US" sz="2400">
              <a:ea typeface="ＭＳ Ｐゴシック" pitchFamily="34" charset="-128"/>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7273E824-039D-D9AD-781D-30CC5767CE45}"/>
              </a:ext>
            </a:extLst>
          </p:cNvPr>
          <p:cNvSpPr>
            <a:spLocks noGrp="1" noChangeArrowheads="1"/>
          </p:cNvSpPr>
          <p:nvPr>
            <p:ph type="title"/>
          </p:nvPr>
        </p:nvSpPr>
        <p:spPr/>
        <p:txBody>
          <a:bodyPr/>
          <a:lstStyle/>
          <a:p>
            <a:pPr eaLnBrk="1" hangingPunct="1"/>
            <a:r>
              <a:rPr lang="en-US" altLang="en-US" sz="3600">
                <a:solidFill>
                  <a:srgbClr val="262673"/>
                </a:solidFill>
              </a:rPr>
              <a:t>DrinkDict.py solution</a:t>
            </a:r>
          </a:p>
        </p:txBody>
      </p:sp>
      <p:sp>
        <p:nvSpPr>
          <p:cNvPr id="23556" name="Rectangle 3">
            <a:extLst>
              <a:ext uri="{FF2B5EF4-FFF2-40B4-BE49-F238E27FC236}">
                <a16:creationId xmlns:a16="http://schemas.microsoft.com/office/drawing/2014/main" id="{DB0C4D3B-857F-ECB9-5C71-0B46B2B0A94E}"/>
              </a:ext>
            </a:extLst>
          </p:cNvPr>
          <p:cNvSpPr>
            <a:spLocks noGrp="1" noChangeArrowheads="1"/>
          </p:cNvSpPr>
          <p:nvPr>
            <p:ph type="body" idx="1"/>
          </p:nvPr>
        </p:nvSpPr>
        <p:spPr/>
        <p:txBody>
          <a:bodyPr/>
          <a:lstStyle/>
          <a:p>
            <a:pPr eaLnBrk="1" hangingPunct="1">
              <a:buFontTx/>
              <a:buNone/>
              <a:defRPr/>
            </a:pPr>
            <a:r>
              <a:rPr lang="en-US" dirty="0">
                <a:ea typeface="ＭＳ Ｐゴシック" charset="0"/>
                <a:cs typeface="+mn-cs"/>
              </a:rPr>
              <a:t>d={}</a:t>
            </a:r>
          </a:p>
          <a:p>
            <a:pPr eaLnBrk="1" hangingPunct="1">
              <a:buFontTx/>
              <a:buNone/>
              <a:defRPr/>
            </a:pPr>
            <a:r>
              <a:rPr lang="en-US" b="1" dirty="0">
                <a:solidFill>
                  <a:srgbClr val="0000FF"/>
                </a:solidFill>
                <a:ea typeface="ＭＳ Ｐゴシック" charset="0"/>
                <a:cs typeface="+mn-cs"/>
              </a:rPr>
              <a:t>for</a:t>
            </a:r>
            <a:r>
              <a:rPr lang="en-US" dirty="0">
                <a:ea typeface="ＭＳ Ｐゴシック" charset="0"/>
                <a:cs typeface="+mn-cs"/>
              </a:rPr>
              <a:t> </a:t>
            </a:r>
            <a:r>
              <a:rPr lang="en-US" dirty="0" err="1">
                <a:ea typeface="ＭＳ Ｐゴシック" charset="0"/>
                <a:cs typeface="+mn-cs"/>
              </a:rPr>
              <a:t>i</a:t>
            </a:r>
            <a:r>
              <a:rPr lang="en-US" dirty="0">
                <a:ea typeface="ＭＳ Ｐゴシック" charset="0"/>
                <a:cs typeface="+mn-cs"/>
              </a:rPr>
              <a:t> </a:t>
            </a:r>
            <a:r>
              <a:rPr lang="en-US" b="1" dirty="0">
                <a:solidFill>
                  <a:srgbClr val="0000FF"/>
                </a:solidFill>
                <a:ea typeface="ＭＳ Ｐゴシック" charset="0"/>
                <a:cs typeface="+mn-cs"/>
              </a:rPr>
              <a:t>in</a:t>
            </a:r>
            <a:r>
              <a:rPr lang="en-US" dirty="0">
                <a:ea typeface="ＭＳ Ｐゴシック" charset="0"/>
                <a:cs typeface="+mn-cs"/>
              </a:rPr>
              <a:t> range(10):</a:t>
            </a:r>
          </a:p>
          <a:p>
            <a:pPr eaLnBrk="1" hangingPunct="1">
              <a:buFontTx/>
              <a:buNone/>
              <a:defRPr/>
            </a:pPr>
            <a:r>
              <a:rPr lang="en-US" dirty="0">
                <a:ea typeface="ＭＳ Ｐゴシック" charset="0"/>
                <a:cs typeface="+mn-cs"/>
              </a:rPr>
              <a:t>    name = </a:t>
            </a:r>
            <a:r>
              <a:rPr lang="en-US" dirty="0" err="1">
                <a:ea typeface="ＭＳ Ｐゴシック" charset="0"/>
                <a:cs typeface="+mn-cs"/>
              </a:rPr>
              <a:t>raw_input</a:t>
            </a:r>
            <a:r>
              <a:rPr lang="en-US" dirty="0">
                <a:ea typeface="ＭＳ Ｐゴシック" charset="0"/>
                <a:cs typeface="+mn-cs"/>
              </a:rPr>
              <a:t>("Name:")</a:t>
            </a:r>
          </a:p>
          <a:p>
            <a:pPr eaLnBrk="1" hangingPunct="1">
              <a:buFontTx/>
              <a:buNone/>
              <a:defRPr/>
            </a:pPr>
            <a:r>
              <a:rPr lang="en-US" dirty="0">
                <a:ea typeface="ＭＳ Ｐゴシック" charset="0"/>
                <a:cs typeface="+mn-cs"/>
              </a:rPr>
              <a:t>    drink = </a:t>
            </a:r>
            <a:r>
              <a:rPr lang="en-US" dirty="0" err="1">
                <a:ea typeface="ＭＳ Ｐゴシック" charset="0"/>
                <a:cs typeface="+mn-cs"/>
              </a:rPr>
              <a:t>raw_input</a:t>
            </a:r>
            <a:r>
              <a:rPr lang="en-US" dirty="0">
                <a:ea typeface="ＭＳ Ｐゴシック" charset="0"/>
                <a:cs typeface="+mn-cs"/>
              </a:rPr>
              <a:t>(name +"'s </a:t>
            </a:r>
            <a:r>
              <a:rPr lang="en-US" dirty="0" err="1">
                <a:ea typeface="ＭＳ Ｐゴシック" charset="0"/>
                <a:cs typeface="+mn-cs"/>
              </a:rPr>
              <a:t>fav</a:t>
            </a:r>
            <a:r>
              <a:rPr lang="en-US" dirty="0">
                <a:ea typeface="ＭＳ Ｐゴシック" charset="0"/>
                <a:cs typeface="+mn-cs"/>
              </a:rPr>
              <a:t>. drink:")</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if</a:t>
            </a:r>
            <a:r>
              <a:rPr lang="en-US" dirty="0">
                <a:ea typeface="ＭＳ Ｐゴシック" charset="0"/>
                <a:cs typeface="+mn-cs"/>
              </a:rPr>
              <a:t> drink </a:t>
            </a:r>
            <a:r>
              <a:rPr lang="en-US" b="1" dirty="0">
                <a:solidFill>
                  <a:srgbClr val="0000FF"/>
                </a:solidFill>
                <a:ea typeface="ＭＳ Ｐゴシック" charset="0"/>
                <a:cs typeface="+mn-cs"/>
              </a:rPr>
              <a:t>in</a:t>
            </a:r>
            <a:r>
              <a:rPr lang="en-US" dirty="0">
                <a:ea typeface="ＭＳ Ｐゴシック" charset="0"/>
                <a:cs typeface="+mn-cs"/>
              </a:rPr>
              <a:t> d:</a:t>
            </a:r>
          </a:p>
          <a:p>
            <a:pPr eaLnBrk="1" hangingPunct="1">
              <a:buFontTx/>
              <a:buNone/>
              <a:defRPr/>
            </a:pPr>
            <a:r>
              <a:rPr lang="en-US" dirty="0">
                <a:ea typeface="ＭＳ Ｐゴシック" charset="0"/>
                <a:cs typeface="+mn-cs"/>
              </a:rPr>
              <a:t>        d[drink].append(name)</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else</a:t>
            </a:r>
            <a:r>
              <a:rPr lang="en-US" dirty="0">
                <a:ea typeface="ＭＳ Ｐゴシック" charset="0"/>
                <a:cs typeface="+mn-cs"/>
              </a:rPr>
              <a:t>:</a:t>
            </a:r>
          </a:p>
          <a:p>
            <a:pPr eaLnBrk="1" hangingPunct="1">
              <a:buFontTx/>
              <a:buNone/>
              <a:defRPr/>
            </a:pPr>
            <a:r>
              <a:rPr lang="en-US" dirty="0">
                <a:ea typeface="ＭＳ Ｐゴシック" charset="0"/>
                <a:cs typeface="+mn-cs"/>
              </a:rPr>
              <a:t>        d[drink] = [name]</a:t>
            </a:r>
          </a:p>
          <a:p>
            <a:pPr eaLnBrk="1" hangingPunct="1">
              <a:defRPr/>
            </a:pPr>
            <a:endParaRPr lang="en-US" dirty="0">
              <a:ea typeface="ＭＳ Ｐゴシック" charset="0"/>
              <a:cs typeface="+mn-cs"/>
            </a:endParaRPr>
          </a:p>
          <a:p>
            <a:pPr eaLnBrk="1" hangingPunct="1">
              <a:defRPr/>
            </a:pPr>
            <a:endParaRPr lang="en-US" dirty="0">
              <a:ea typeface="ＭＳ Ｐゴシック" charset="0"/>
              <a:cs typeface="+mn-cs"/>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AFBC1CF4-15EF-1D40-6B33-91CBD0BC4E50}"/>
              </a:ext>
            </a:extLst>
          </p:cNvPr>
          <p:cNvSpPr>
            <a:spLocks noGrp="1" noChangeArrowheads="1"/>
          </p:cNvSpPr>
          <p:nvPr>
            <p:ph type="title"/>
          </p:nvPr>
        </p:nvSpPr>
        <p:spPr/>
        <p:txBody>
          <a:bodyPr/>
          <a:lstStyle/>
          <a:p>
            <a:pPr eaLnBrk="1" hangingPunct="1"/>
            <a:r>
              <a:rPr lang="en-US" altLang="en-US" sz="3600">
                <a:solidFill>
                  <a:srgbClr val="262673"/>
                </a:solidFill>
              </a:rPr>
              <a:t>In class - table2dict.py</a:t>
            </a:r>
          </a:p>
        </p:txBody>
      </p:sp>
      <p:sp>
        <p:nvSpPr>
          <p:cNvPr id="24580" name="Rectangle 3">
            <a:extLst>
              <a:ext uri="{FF2B5EF4-FFF2-40B4-BE49-F238E27FC236}">
                <a16:creationId xmlns:a16="http://schemas.microsoft.com/office/drawing/2014/main" id="{034BD625-82A2-2D11-D7FE-560D2764304E}"/>
              </a:ext>
            </a:extLst>
          </p:cNvPr>
          <p:cNvSpPr>
            <a:spLocks noGrp="1" noChangeArrowheads="1"/>
          </p:cNvSpPr>
          <p:nvPr>
            <p:ph type="body" idx="1"/>
          </p:nvPr>
        </p:nvSpPr>
        <p:spPr/>
        <p:txBody>
          <a:bodyPr/>
          <a:lstStyle/>
          <a:p>
            <a:pPr eaLnBrk="1" hangingPunct="1">
              <a:defRPr/>
            </a:pPr>
            <a:r>
              <a:rPr lang="en-US" dirty="0">
                <a:ea typeface="ＭＳ Ｐゴシック" pitchFamily="34" charset="-128"/>
              </a:rPr>
              <a:t>Create a search cursor for </a:t>
            </a:r>
            <a:r>
              <a:rPr lang="en-US" dirty="0" err="1">
                <a:ea typeface="ＭＳ Ｐゴシック" pitchFamily="34" charset="-128"/>
              </a:rPr>
              <a:t>shapefiles</a:t>
            </a:r>
            <a:r>
              <a:rPr lang="en-US" dirty="0">
                <a:ea typeface="ＭＳ Ｐゴシック" pitchFamily="34" charset="-128"/>
              </a:rPr>
              <a:t>. </a:t>
            </a:r>
          </a:p>
          <a:p>
            <a:pPr eaLnBrk="1" hangingPunct="1">
              <a:defRPr/>
            </a:pPr>
            <a:r>
              <a:rPr lang="en-US" dirty="0">
                <a:ea typeface="ＭＳ Ｐゴシック" pitchFamily="34" charset="-128"/>
              </a:rPr>
              <a:t>Build a dictionary with FID as the key and a tuple of the non-shape fields as the value.</a:t>
            </a:r>
          </a:p>
          <a:p>
            <a:pPr eaLnBrk="1" hangingPunct="1">
              <a:defRPr/>
            </a:pPr>
            <a:r>
              <a:rPr lang="en-US" dirty="0">
                <a:ea typeface="ＭＳ Ｐゴシック" pitchFamily="34" charset="-128"/>
              </a:rPr>
              <a:t>Dictionary item format is </a:t>
            </a:r>
            <a:r>
              <a:rPr lang="en-US" dirty="0" err="1">
                <a:ea typeface="ＭＳ Ｐゴシック" pitchFamily="34" charset="-128"/>
              </a:rPr>
              <a:t>uniqueID</a:t>
            </a:r>
            <a:r>
              <a:rPr lang="en-US" dirty="0">
                <a:ea typeface="ＭＳ Ｐゴシック" pitchFamily="34" charset="-128"/>
                <a:sym typeface="Wingdings" panose="05000000000000000000" pitchFamily="2" charset="2"/>
              </a:rPr>
              <a:t>: (</a:t>
            </a:r>
            <a:r>
              <a:rPr lang="en-US" dirty="0">
                <a:ea typeface="ＭＳ Ｐゴシック" pitchFamily="34" charset="-128"/>
              </a:rPr>
              <a:t>field1,field2, …)</a:t>
            </a:r>
          </a:p>
          <a:p>
            <a:pPr eaLnBrk="1" hangingPunct="1">
              <a:defRPr/>
            </a:pPr>
            <a:r>
              <a:rPr lang="en-US" dirty="0">
                <a:ea typeface="ＭＳ Ｐゴシック" pitchFamily="34" charset="-128"/>
              </a:rPr>
              <a:t>Example input ‘COVER63p.shp’ has output:</a:t>
            </a:r>
          </a:p>
        </p:txBody>
      </p:sp>
      <p:pic>
        <p:nvPicPr>
          <p:cNvPr id="27653" name="Picture 7">
            <a:extLst>
              <a:ext uri="{FF2B5EF4-FFF2-40B4-BE49-F238E27FC236}">
                <a16:creationId xmlns:a16="http://schemas.microsoft.com/office/drawing/2014/main" id="{3FB66090-696E-9BD1-F9FD-8C2E14E2F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4747"/>
          <a:stretch>
            <a:fillRect/>
          </a:stretch>
        </p:blipFill>
        <p:spPr bwMode="auto">
          <a:xfrm>
            <a:off x="762000" y="4619625"/>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8">
            <a:extLst>
              <a:ext uri="{FF2B5EF4-FFF2-40B4-BE49-F238E27FC236}">
                <a16:creationId xmlns:a16="http://schemas.microsoft.com/office/drawing/2014/main" id="{17560F89-2D60-A1CA-3DD8-D0687CFCD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7247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7">
            <a:extLst>
              <a:ext uri="{FF2B5EF4-FFF2-40B4-BE49-F238E27FC236}">
                <a16:creationId xmlns:a16="http://schemas.microsoft.com/office/drawing/2014/main" id="{52D36B85-D968-9197-AF3D-F23352E0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4747"/>
          <a:stretch>
            <a:fillRect/>
          </a:stretch>
        </p:blipFill>
        <p:spPr bwMode="auto">
          <a:xfrm>
            <a:off x="1104900" y="5429250"/>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
            <a:extLst>
              <a:ext uri="{FF2B5EF4-FFF2-40B4-BE49-F238E27FC236}">
                <a16:creationId xmlns:a16="http://schemas.microsoft.com/office/drawing/2014/main" id="{00BE5732-B978-0908-6AD3-41CC3FB31FF3}"/>
              </a:ext>
            </a:extLst>
          </p:cNvPr>
          <p:cNvSpPr txBox="1">
            <a:spLocks noChangeArrowheads="1"/>
          </p:cNvSpPr>
          <p:nvPr/>
        </p:nvSpPr>
        <p:spPr>
          <a:xfrm>
            <a:off x="838200" y="152400"/>
            <a:ext cx="8001000" cy="457200"/>
          </a:xfrm>
          <a:prstGeom prst="rect">
            <a:avLst/>
          </a:prstGeom>
        </p:spPr>
        <p:txBody>
          <a:bodyPr/>
          <a:lstStyle>
            <a:lvl1pPr algn="l" rtl="0" eaLnBrk="0" fontAlgn="base" hangingPunct="0">
              <a:spcBef>
                <a:spcPct val="0"/>
              </a:spcBef>
              <a:spcAft>
                <a:spcPct val="0"/>
              </a:spcAft>
              <a:defRPr sz="4000" b="1">
                <a:solidFill>
                  <a:srgbClr val="669900"/>
                </a:solidFill>
                <a:latin typeface="+mn-lt"/>
                <a:ea typeface="ＭＳ Ｐゴシック" pitchFamily="34" charset="-128"/>
                <a:cs typeface="ＭＳ Ｐゴシック" charset="0"/>
              </a:defRPr>
            </a:lvl1pPr>
            <a:lvl2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2pPr>
            <a:lvl3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3pPr>
            <a:lvl4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4pPr>
            <a:lvl5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a:lstStyle>
          <a:p>
            <a:pPr eaLnBrk="1" hangingPunct="1">
              <a:defRPr/>
            </a:pPr>
            <a:r>
              <a:rPr lang="en-US" altLang="en-US" sz="3600" kern="0" dirty="0"/>
              <a:t>table2dict.py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26" name="Rectangle 822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n open book with text on it&#10;&#10;Description automatically generated">
            <a:extLst>
              <a:ext uri="{FF2B5EF4-FFF2-40B4-BE49-F238E27FC236}">
                <a16:creationId xmlns:a16="http://schemas.microsoft.com/office/drawing/2014/main" id="{F9DF2C9F-B02F-92FB-90C2-7F94801C834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9051" r="13615" b="-1"/>
          <a:stretch/>
        </p:blipFill>
        <p:spPr>
          <a:xfrm>
            <a:off x="20" y="10"/>
            <a:ext cx="9143980" cy="6857990"/>
          </a:xfrm>
          <a:prstGeom prst="rect">
            <a:avLst/>
          </a:prstGeom>
        </p:spPr>
      </p:pic>
      <p:sp>
        <p:nvSpPr>
          <p:cNvPr id="8195" name="Rectangle 2">
            <a:extLst>
              <a:ext uri="{FF2B5EF4-FFF2-40B4-BE49-F238E27FC236}">
                <a16:creationId xmlns:a16="http://schemas.microsoft.com/office/drawing/2014/main" id="{3201AFF7-0262-26AB-5649-5925E284D697}"/>
              </a:ext>
            </a:extLst>
          </p:cNvPr>
          <p:cNvSpPr>
            <a:spLocks noGrp="1" noChangeArrowheads="1"/>
          </p:cNvSpPr>
          <p:nvPr>
            <p:ph type="title"/>
          </p:nvPr>
        </p:nvSpPr>
        <p:spPr>
          <a:xfrm>
            <a:off x="628650" y="365125"/>
            <a:ext cx="7886700" cy="1325563"/>
          </a:xfrm>
        </p:spPr>
        <p:txBody>
          <a:bodyPr>
            <a:normAutofit/>
          </a:bodyPr>
          <a:lstStyle/>
          <a:p>
            <a:pPr eaLnBrk="1" hangingPunct="1"/>
            <a:r>
              <a:rPr lang="en-US" altLang="en-US" sz="4700">
                <a:solidFill>
                  <a:schemeClr val="bg1"/>
                </a:solidFill>
              </a:rPr>
              <a:t>Dictionary</a:t>
            </a:r>
            <a:endParaRPr lang="en-US" altLang="en-US" sz="4700" dirty="0">
              <a:solidFill>
                <a:schemeClr val="bg1"/>
              </a:solidFill>
            </a:endParaRPr>
          </a:p>
        </p:txBody>
      </p:sp>
      <p:sp>
        <p:nvSpPr>
          <p:cNvPr id="822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 name="connsiteX0" fmla="*/ 0 w 7269480"/>
              <a:gd name="connsiteY0" fmla="*/ 0 h 18288"/>
              <a:gd name="connsiteX1" fmla="*/ 515472 w 7269480"/>
              <a:gd name="connsiteY1" fmla="*/ 0 h 18288"/>
              <a:gd name="connsiteX2" fmla="*/ 958250 w 7269480"/>
              <a:gd name="connsiteY2" fmla="*/ 0 h 18288"/>
              <a:gd name="connsiteX3" fmla="*/ 1473722 w 7269480"/>
              <a:gd name="connsiteY3" fmla="*/ 0 h 18288"/>
              <a:gd name="connsiteX4" fmla="*/ 2134584 w 7269480"/>
              <a:gd name="connsiteY4" fmla="*/ 0 h 18288"/>
              <a:gd name="connsiteX5" fmla="*/ 2868140 w 7269480"/>
              <a:gd name="connsiteY5" fmla="*/ 0 h 18288"/>
              <a:gd name="connsiteX6" fmla="*/ 3674392 w 7269480"/>
              <a:gd name="connsiteY6" fmla="*/ 0 h 18288"/>
              <a:gd name="connsiteX7" fmla="*/ 4480643 w 7269480"/>
              <a:gd name="connsiteY7" fmla="*/ 0 h 18288"/>
              <a:gd name="connsiteX8" fmla="*/ 5068810 w 7269480"/>
              <a:gd name="connsiteY8" fmla="*/ 0 h 18288"/>
              <a:gd name="connsiteX9" fmla="*/ 5802367 w 7269480"/>
              <a:gd name="connsiteY9" fmla="*/ 0 h 18288"/>
              <a:gd name="connsiteX10" fmla="*/ 6463229 w 7269480"/>
              <a:gd name="connsiteY10" fmla="*/ 0 h 18288"/>
              <a:gd name="connsiteX11" fmla="*/ 7269480 w 7269480"/>
              <a:gd name="connsiteY11" fmla="*/ 0 h 18288"/>
              <a:gd name="connsiteX12" fmla="*/ 7269480 w 7269480"/>
              <a:gd name="connsiteY12" fmla="*/ 18288 h 18288"/>
              <a:gd name="connsiteX13" fmla="*/ 6608618 w 7269480"/>
              <a:gd name="connsiteY13" fmla="*/ 18288 h 18288"/>
              <a:gd name="connsiteX14" fmla="*/ 6020451 w 7269480"/>
              <a:gd name="connsiteY14" fmla="*/ 18288 h 18288"/>
              <a:gd name="connsiteX15" fmla="*/ 5432284 w 7269480"/>
              <a:gd name="connsiteY15" fmla="*/ 18288 h 18288"/>
              <a:gd name="connsiteX16" fmla="*/ 4626033 w 7269480"/>
              <a:gd name="connsiteY16" fmla="*/ 18288 h 18288"/>
              <a:gd name="connsiteX17" fmla="*/ 4110561 w 7269480"/>
              <a:gd name="connsiteY17" fmla="*/ 18288 h 18288"/>
              <a:gd name="connsiteX18" fmla="*/ 3377004 w 7269480"/>
              <a:gd name="connsiteY18" fmla="*/ 18288 h 18288"/>
              <a:gd name="connsiteX19" fmla="*/ 2934226 w 7269480"/>
              <a:gd name="connsiteY19" fmla="*/ 18288 h 18288"/>
              <a:gd name="connsiteX20" fmla="*/ 2273365 w 7269480"/>
              <a:gd name="connsiteY20" fmla="*/ 18288 h 18288"/>
              <a:gd name="connsiteX21" fmla="*/ 1757892 w 7269480"/>
              <a:gd name="connsiteY21" fmla="*/ 18288 h 18288"/>
              <a:gd name="connsiteX22" fmla="*/ 951641 w 7269480"/>
              <a:gd name="connsiteY22" fmla="*/ 18288 h 18288"/>
              <a:gd name="connsiteX23" fmla="*/ 0 w 7269480"/>
              <a:gd name="connsiteY23" fmla="*/ 18288 h 18288"/>
              <a:gd name="connsiteX24" fmla="*/ 0 w 7269480"/>
              <a:gd name="connsiteY2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8288"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107" y="8892"/>
                  <a:pt x="7269891" y="12971"/>
                  <a:pt x="7269480" y="18288"/>
                </a:cubicBezTo>
                <a:cubicBezTo>
                  <a:pt x="7069773" y="63254"/>
                  <a:pt x="6761614" y="96"/>
                  <a:pt x="6463229" y="18288"/>
                </a:cubicBezTo>
                <a:cubicBezTo>
                  <a:pt x="6176137" y="29304"/>
                  <a:pt x="6202734" y="42678"/>
                  <a:pt x="6020451" y="18288"/>
                </a:cubicBezTo>
                <a:cubicBezTo>
                  <a:pt x="5818836" y="4777"/>
                  <a:pt x="5721727" y="-10784"/>
                  <a:pt x="5504979" y="18288"/>
                </a:cubicBezTo>
                <a:cubicBezTo>
                  <a:pt x="5326805" y="68107"/>
                  <a:pt x="5197747" y="9507"/>
                  <a:pt x="4989507" y="18288"/>
                </a:cubicBezTo>
                <a:cubicBezTo>
                  <a:pt x="4763009" y="43859"/>
                  <a:pt x="4639415" y="27730"/>
                  <a:pt x="4474035" y="18288"/>
                </a:cubicBezTo>
                <a:cubicBezTo>
                  <a:pt x="4344126" y="-11044"/>
                  <a:pt x="4109566" y="23406"/>
                  <a:pt x="3958562" y="18288"/>
                </a:cubicBezTo>
                <a:cubicBezTo>
                  <a:pt x="3798316" y="26645"/>
                  <a:pt x="3645649" y="23666"/>
                  <a:pt x="3443090" y="18288"/>
                </a:cubicBezTo>
                <a:cubicBezTo>
                  <a:pt x="3244219" y="28660"/>
                  <a:pt x="3102677" y="4915"/>
                  <a:pt x="2709533" y="18288"/>
                </a:cubicBezTo>
                <a:cubicBezTo>
                  <a:pt x="2353187" y="42124"/>
                  <a:pt x="2422678" y="48861"/>
                  <a:pt x="2194061" y="18288"/>
                </a:cubicBezTo>
                <a:cubicBezTo>
                  <a:pt x="1953278" y="7529"/>
                  <a:pt x="1876545" y="25727"/>
                  <a:pt x="1751284" y="18288"/>
                </a:cubicBezTo>
                <a:cubicBezTo>
                  <a:pt x="1616404" y="7186"/>
                  <a:pt x="1467166" y="48303"/>
                  <a:pt x="1163117" y="18288"/>
                </a:cubicBezTo>
                <a:cubicBezTo>
                  <a:pt x="832308" y="-22338"/>
                  <a:pt x="531097" y="-29235"/>
                  <a:pt x="0" y="18288"/>
                </a:cubicBezTo>
                <a:cubicBezTo>
                  <a:pt x="-54" y="11431"/>
                  <a:pt x="328" y="6853"/>
                  <a:pt x="0" y="0"/>
                </a:cubicBezTo>
                <a:close/>
              </a:path>
              <a:path w="7269480" h="18288"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407" y="8397"/>
                  <a:pt x="7268853" y="13314"/>
                  <a:pt x="7269480" y="18288"/>
                </a:cubicBezTo>
                <a:cubicBezTo>
                  <a:pt x="6934530" y="64734"/>
                  <a:pt x="6753912" y="-12848"/>
                  <a:pt x="6608618" y="18288"/>
                </a:cubicBezTo>
                <a:cubicBezTo>
                  <a:pt x="6499813" y="47415"/>
                  <a:pt x="6197442" y="-16113"/>
                  <a:pt x="6020451" y="18288"/>
                </a:cubicBezTo>
                <a:cubicBezTo>
                  <a:pt x="5845458" y="6562"/>
                  <a:pt x="5619316" y="-2364"/>
                  <a:pt x="5432284" y="18288"/>
                </a:cubicBezTo>
                <a:cubicBezTo>
                  <a:pt x="5232831" y="32495"/>
                  <a:pt x="5026244" y="57062"/>
                  <a:pt x="4626033" y="18288"/>
                </a:cubicBezTo>
                <a:cubicBezTo>
                  <a:pt x="4266016" y="14485"/>
                  <a:pt x="4244313" y="45809"/>
                  <a:pt x="4110561" y="18288"/>
                </a:cubicBezTo>
                <a:cubicBezTo>
                  <a:pt x="4000841" y="-45488"/>
                  <a:pt x="3590021" y="47044"/>
                  <a:pt x="3377004" y="18288"/>
                </a:cubicBezTo>
                <a:cubicBezTo>
                  <a:pt x="3189406" y="-19008"/>
                  <a:pt x="3038882" y="18056"/>
                  <a:pt x="2934226" y="18288"/>
                </a:cubicBezTo>
                <a:cubicBezTo>
                  <a:pt x="2810088" y="27476"/>
                  <a:pt x="2427832" y="22666"/>
                  <a:pt x="2273365" y="18288"/>
                </a:cubicBezTo>
                <a:cubicBezTo>
                  <a:pt x="2144728" y="11512"/>
                  <a:pt x="1941682" y="42792"/>
                  <a:pt x="1757892" y="18288"/>
                </a:cubicBezTo>
                <a:cubicBezTo>
                  <a:pt x="1511007" y="-9843"/>
                  <a:pt x="1148878" y="54983"/>
                  <a:pt x="951641" y="18288"/>
                </a:cubicBezTo>
                <a:cubicBezTo>
                  <a:pt x="725680" y="24064"/>
                  <a:pt x="440160" y="2088"/>
                  <a:pt x="0" y="18288"/>
                </a:cubicBezTo>
                <a:cubicBezTo>
                  <a:pt x="-800" y="9936"/>
                  <a:pt x="-297" y="5558"/>
                  <a:pt x="0" y="0"/>
                </a:cubicBezTo>
                <a:close/>
              </a:path>
              <a:path w="7269480" h="18288"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69535" y="7937"/>
                  <a:pt x="7269706" y="13453"/>
                  <a:pt x="7269480" y="18288"/>
                </a:cubicBezTo>
                <a:cubicBezTo>
                  <a:pt x="7044177" y="41905"/>
                  <a:pt x="6762247" y="41916"/>
                  <a:pt x="6463229" y="18288"/>
                </a:cubicBezTo>
                <a:cubicBezTo>
                  <a:pt x="6176969" y="21616"/>
                  <a:pt x="6204882" y="31832"/>
                  <a:pt x="6020451" y="18288"/>
                </a:cubicBezTo>
                <a:cubicBezTo>
                  <a:pt x="5822541" y="-36494"/>
                  <a:pt x="5694440" y="-32839"/>
                  <a:pt x="5504979" y="18288"/>
                </a:cubicBezTo>
                <a:cubicBezTo>
                  <a:pt x="5319094" y="11473"/>
                  <a:pt x="5180317" y="9858"/>
                  <a:pt x="4989507" y="18288"/>
                </a:cubicBezTo>
                <a:cubicBezTo>
                  <a:pt x="4780362" y="44091"/>
                  <a:pt x="4602675" y="3603"/>
                  <a:pt x="4474035" y="18288"/>
                </a:cubicBezTo>
                <a:cubicBezTo>
                  <a:pt x="4332392" y="3956"/>
                  <a:pt x="4096107" y="22562"/>
                  <a:pt x="3958562" y="18288"/>
                </a:cubicBezTo>
                <a:cubicBezTo>
                  <a:pt x="3818758" y="669"/>
                  <a:pt x="3643861" y="-6459"/>
                  <a:pt x="3443090" y="18288"/>
                </a:cubicBezTo>
                <a:cubicBezTo>
                  <a:pt x="3229160" y="19421"/>
                  <a:pt x="3057515" y="-11242"/>
                  <a:pt x="2709533" y="18288"/>
                </a:cubicBezTo>
                <a:cubicBezTo>
                  <a:pt x="2360517" y="19044"/>
                  <a:pt x="2430273" y="18555"/>
                  <a:pt x="2194061" y="18288"/>
                </a:cubicBezTo>
                <a:cubicBezTo>
                  <a:pt x="1969669" y="-6632"/>
                  <a:pt x="1875262" y="24681"/>
                  <a:pt x="1751284" y="18288"/>
                </a:cubicBezTo>
                <a:cubicBezTo>
                  <a:pt x="1633556" y="5880"/>
                  <a:pt x="1431507" y="32395"/>
                  <a:pt x="1163117" y="18288"/>
                </a:cubicBezTo>
                <a:cubicBezTo>
                  <a:pt x="851599" y="26580"/>
                  <a:pt x="584809" y="26107"/>
                  <a:pt x="0" y="18288"/>
                </a:cubicBezTo>
                <a:cubicBezTo>
                  <a:pt x="30" y="10354"/>
                  <a:pt x="1368" y="705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8" name="Rectangle 3">
            <a:extLst>
              <a:ext uri="{FF2B5EF4-FFF2-40B4-BE49-F238E27FC236}">
                <a16:creationId xmlns:a16="http://schemas.microsoft.com/office/drawing/2014/main" id="{353B3A12-5D5E-4DD9-2A80-35683DA39FCF}"/>
              </a:ext>
            </a:extLst>
          </p:cNvPr>
          <p:cNvSpPr>
            <a:spLocks noGrp="1" noChangeArrowheads="1"/>
          </p:cNvSpPr>
          <p:nvPr>
            <p:ph type="body" idx="1"/>
          </p:nvPr>
        </p:nvSpPr>
        <p:spPr>
          <a:xfrm>
            <a:off x="628650" y="2004446"/>
            <a:ext cx="7886700" cy="4176897"/>
          </a:xfrm>
        </p:spPr>
        <p:txBody>
          <a:bodyPr>
            <a:normAutofit/>
          </a:bodyPr>
          <a:lstStyle/>
          <a:p>
            <a:pPr eaLnBrk="1" hangingPunct="1">
              <a:defRPr/>
            </a:pPr>
            <a:r>
              <a:rPr lang="en-US" sz="1900" dirty="0">
                <a:solidFill>
                  <a:schemeClr val="bg1"/>
                </a:solidFill>
                <a:ea typeface="ＭＳ Ｐゴシック" pitchFamily="34" charset="-128"/>
              </a:rPr>
              <a:t>Built-in data type, like strings, tuples, &amp; lists.</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A collection of items like lists, but…</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item</a:t>
            </a:r>
            <a:r>
              <a:rPr lang="en-US" sz="1900" dirty="0">
                <a:solidFill>
                  <a:schemeClr val="bg1"/>
                </a:solidFill>
                <a:ea typeface="ＭＳ Ｐゴシック" pitchFamily="34" charset="-128"/>
              </a:rPr>
              <a:t> is a pair. </a:t>
            </a:r>
            <a:r>
              <a:rPr lang="en-US" sz="1900" b="1" dirty="0" err="1">
                <a:solidFill>
                  <a:schemeClr val="bg1"/>
                </a:solidFill>
                <a:ea typeface="ＭＳ Ｐゴシック" pitchFamily="34" charset="-128"/>
              </a:rPr>
              <a:t>key:value</a:t>
            </a:r>
            <a:endParaRPr lang="en-US" sz="1900" b="1" dirty="0">
              <a:solidFill>
                <a:schemeClr val="bg1"/>
              </a:solidFill>
              <a:ea typeface="ＭＳ Ｐゴシック" pitchFamily="34" charset="-128"/>
            </a:endParaRPr>
          </a:p>
          <a:p>
            <a:pPr lvl="1" eaLnBrk="1" hangingPunct="1">
              <a:defRPr/>
            </a:pPr>
            <a:r>
              <a:rPr lang="en-US" sz="1900" dirty="0" err="1">
                <a:solidFill>
                  <a:schemeClr val="bg1"/>
                </a:solidFill>
                <a:ea typeface="ＭＳ Ｐゴシック" pitchFamily="34" charset="-128"/>
              </a:rPr>
              <a:t>myFeature</a:t>
            </a:r>
            <a:r>
              <a:rPr lang="en-US" sz="1900" dirty="0">
                <a:solidFill>
                  <a:schemeClr val="bg1"/>
                </a:solidFill>
                <a:ea typeface="ＭＳ Ｐゴシック" pitchFamily="34" charset="-128"/>
              </a:rPr>
              <a:t> = {'name': 'Lake', 'area': 1000, 'depth': 20}</a:t>
            </a:r>
          </a:p>
          <a:p>
            <a:pPr lvl="1" eaLnBrk="1" hangingPunct="1">
              <a:defRPr/>
            </a:pPr>
            <a:endParaRPr lang="en-US" sz="1900" b="1"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key</a:t>
            </a:r>
            <a:r>
              <a:rPr lang="en-US" sz="1900" dirty="0">
                <a:solidFill>
                  <a:schemeClr val="bg1"/>
                </a:solidFill>
                <a:ea typeface="ＭＳ Ｐゴシック" pitchFamily="34" charset="-128"/>
              </a:rPr>
              <a:t> is </a:t>
            </a:r>
            <a:r>
              <a:rPr lang="en-US" sz="1900" i="1" dirty="0">
                <a:solidFill>
                  <a:schemeClr val="bg1"/>
                </a:solidFill>
                <a:ea typeface="ＭＳ Ｐゴシック" pitchFamily="34" charset="-128"/>
              </a:rPr>
              <a:t>unique</a:t>
            </a:r>
            <a:r>
              <a:rPr lang="en-US" sz="1900" dirty="0">
                <a:solidFill>
                  <a:schemeClr val="bg1"/>
                </a:solidFill>
                <a:ea typeface="ＭＳ Ｐゴシック" pitchFamily="34" charset="-128"/>
              </a:rPr>
              <a:t>, like an FID.</a:t>
            </a:r>
            <a:br>
              <a:rPr lang="en-US" sz="1900" dirty="0">
                <a:solidFill>
                  <a:schemeClr val="bg1"/>
                </a:solidFill>
                <a:ea typeface="ＭＳ Ｐゴシック" pitchFamily="34" charset="-128"/>
              </a:rPr>
            </a:b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Used to store a value with a key &amp; extract the value given the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tream of water in a forest&#10;&#10;Description automatically generated">
            <a:extLst>
              <a:ext uri="{FF2B5EF4-FFF2-40B4-BE49-F238E27FC236}">
                <a16:creationId xmlns:a16="http://schemas.microsoft.com/office/drawing/2014/main" id="{34250CA2-A651-6A50-AE2E-C07220CEA9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BD715-422F-55F7-C4DF-A7656E337150}"/>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algn="ctr" eaLnBrk="1" hangingPunct="1">
              <a:lnSpc>
                <a:spcPct val="90000"/>
              </a:lnSpc>
            </a:pPr>
            <a:r>
              <a:rPr lang="en-US" sz="4000" kern="1200" dirty="0">
                <a:solidFill>
                  <a:schemeClr val="tx1">
                    <a:lumMod val="85000"/>
                    <a:lumOff val="15000"/>
                  </a:schemeClr>
                </a:solidFill>
                <a:latin typeface="+mj-lt"/>
                <a:ea typeface="+mj-ea"/>
              </a:rPr>
              <a:t>Syntax</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0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571351" y="2743200"/>
            <a:ext cx="3485179" cy="3613149"/>
          </a:xfrm>
        </p:spPr>
        <p:txBody>
          <a:bodyPr anchor="ctr">
            <a:normAutofit/>
          </a:bodyPr>
          <a:lstStyle/>
          <a:p>
            <a:pPr marL="514350" indent="-457200" eaLnBrk="1" hangingPunct="1">
              <a:lnSpc>
                <a:spcPct val="90000"/>
              </a:lnSpc>
              <a:buFont typeface="+mj-lt"/>
              <a:buAutoNum type="arabicPeriod"/>
              <a:defRPr/>
            </a:pPr>
            <a:r>
              <a:rPr lang="en-US" sz="1700" dirty="0">
                <a:ea typeface="+mn-ea"/>
                <a:cs typeface="+mn-cs"/>
              </a:rPr>
              <a:t>Create an empty Python list named </a:t>
            </a:r>
            <a:r>
              <a:rPr lang="en-US" sz="1700" dirty="0" err="1">
                <a:ea typeface="+mn-ea"/>
                <a:cs typeface="+mn-cs"/>
              </a:rPr>
              <a:t>mylist</a:t>
            </a:r>
            <a:r>
              <a:rPr lang="en-US" sz="1700" dirty="0">
                <a:ea typeface="+mn-ea"/>
                <a:cs typeface="+mn-cs"/>
              </a:rPr>
              <a: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Append 8 and 5 to your new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Set x to the second item in </a:t>
            </a:r>
            <a:r>
              <a:rPr lang="en-US" sz="1700" dirty="0" err="1">
                <a:ea typeface="+mn-ea"/>
                <a:cs typeface="+mn-cs"/>
              </a:rPr>
              <a:t>mylist</a:t>
            </a:r>
            <a:r>
              <a:rPr lang="en-US" sz="1700" dirty="0">
                <a:ea typeface="+mn-ea"/>
                <a:cs typeface="+mn-cs"/>
              </a:rPr>
              <a:t>. Use indexing.</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Check if 3 is in your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Loop through your list and print each 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76200" y="2324912"/>
            <a:ext cx="4419600" cy="4533088"/>
          </a:xfrm>
        </p:spPr>
        <p:txBody>
          <a:bodyPr anchor="ctr">
            <a:normAutofit fontScale="85000" lnSpcReduction="10000"/>
          </a:bodyPr>
          <a:lstStyle/>
          <a:p>
            <a:pPr marL="514350" indent="-457200" eaLnBrk="1" hangingPunct="1">
              <a:buFont typeface="+mj-lt"/>
              <a:buAutoNum type="arabicPeriod"/>
              <a:defRPr/>
            </a:pPr>
            <a:r>
              <a:rPr lang="en-US" sz="1800" dirty="0">
                <a:ea typeface="ＭＳ Ｐゴシック" charset="0"/>
                <a:cs typeface="+mn-cs"/>
              </a:rPr>
              <a:t>Create an empty Python list named </a:t>
            </a:r>
            <a:r>
              <a:rPr lang="en-US" sz="1800" dirty="0" err="1">
                <a:ea typeface="ＭＳ Ｐゴシック" charset="0"/>
                <a:cs typeface="+mn-cs"/>
              </a:rPr>
              <a:t>mylist</a:t>
            </a:r>
            <a:r>
              <a:rPr lang="en-US" sz="1800" dirty="0">
                <a:ea typeface="ＭＳ Ｐゴシック" charset="0"/>
                <a:cs typeface="+mn-cs"/>
              </a:rPr>
              <a: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 = [ ]</a:t>
            </a:r>
          </a:p>
          <a:p>
            <a:pPr marL="514350" indent="-457200" eaLnBrk="1" hangingPunct="1">
              <a:buFont typeface="+mj-lt"/>
              <a:buAutoNum type="arabicPeriod"/>
              <a:defRPr/>
            </a:pP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a:defRPr/>
            </a:pPr>
            <a:r>
              <a:rPr lang="en-US" sz="1800" dirty="0">
                <a:ea typeface="ＭＳ Ｐゴシック" charset="0"/>
                <a:cs typeface="+mn-cs"/>
              </a:rPr>
              <a:t>Append 8 and 5 to your new list.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(8)</a:t>
            </a:r>
            <a:br>
              <a:rPr lang="en-US" sz="1800" dirty="0">
                <a:latin typeface="Courier New" panose="02070309020205020404" pitchFamily="49" charset="0"/>
                <a:ea typeface="ＭＳ Ｐゴシック" charset="0"/>
                <a:cs typeface="Courier New" panose="02070309020205020404" pitchFamily="49" charset="0"/>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(5)</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--or– </a:t>
            </a:r>
            <a:br>
              <a:rPr lang="en-US" sz="1800" dirty="0">
                <a:latin typeface="Courier New" panose="02070309020205020404" pitchFamily="49" charset="0"/>
                <a:ea typeface="ＭＳ Ｐゴシック" charset="0"/>
                <a:cs typeface="Courier New" panose="02070309020205020404" pitchFamily="49" charset="0"/>
              </a:rPr>
            </a:br>
            <a:r>
              <a:rPr lang="en-US" sz="1800" dirty="0">
                <a:latin typeface="Courier New" panose="02070309020205020404" pitchFamily="49" charset="0"/>
                <a:ea typeface="ＭＳ Ｐゴシック" charset="0"/>
                <a:cs typeface="Courier New" panose="02070309020205020404" pitchFamily="49" charset="0"/>
              </a:rPr>
              <a:t>    </a:t>
            </a:r>
            <a:r>
              <a:rPr lang="en-US" sz="1800" dirty="0" err="1">
                <a:latin typeface="Courier New" panose="02070309020205020404" pitchFamily="49" charset="0"/>
                <a:ea typeface="ＭＳ Ｐゴシック" charset="0"/>
                <a:cs typeface="Courier New" panose="02070309020205020404" pitchFamily="49" charset="0"/>
              </a:rPr>
              <a:t>mylist.extend</a:t>
            </a:r>
            <a:r>
              <a:rPr lang="en-US" sz="1800" dirty="0">
                <a:latin typeface="Courier New" panose="02070309020205020404" pitchFamily="49" charset="0"/>
                <a:ea typeface="ＭＳ Ｐゴシック" charset="0"/>
                <a:cs typeface="Courier New" panose="02070309020205020404" pitchFamily="49" charset="0"/>
              </a:rPr>
              <a:t>([8, 5])</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Set x to the second item in </a:t>
            </a:r>
            <a:r>
              <a:rPr lang="en-US" sz="1800" dirty="0" err="1">
                <a:ea typeface="ＭＳ Ｐゴシック" charset="0"/>
                <a:cs typeface="+mn-cs"/>
              </a:rPr>
              <a:t>mylist</a:t>
            </a:r>
            <a:r>
              <a:rPr lang="en-US" sz="1800" dirty="0">
                <a:ea typeface="ＭＳ Ｐゴシック" charset="0"/>
                <a:cs typeface="+mn-cs"/>
              </a:rPr>
              <a:t> (use indexing).</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x =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[1]</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Check if 3 is in your list.</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3 in </a:t>
            </a:r>
            <a:r>
              <a:rPr lang="en-US" sz="1800" dirty="0" err="1">
                <a:latin typeface="Courier New" panose="02070309020205020404" pitchFamily="49" charset="0"/>
                <a:ea typeface="ＭＳ Ｐゴシック" charset="0"/>
                <a:cs typeface="Courier New" panose="02070309020205020404" pitchFamily="49" charset="0"/>
              </a:rPr>
              <a:t>mylist</a:t>
            </a: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startAt="5"/>
              <a:defRPr/>
            </a:pPr>
            <a:endParaRPr lang="en-US" sz="1800" dirty="0">
              <a:ea typeface="ＭＳ Ｐゴシック" charset="0"/>
              <a:cs typeface="+mn-cs"/>
            </a:endParaRPr>
          </a:p>
          <a:p>
            <a:pPr marL="514350" indent="-457200" eaLnBrk="1" hangingPunct="1">
              <a:buFont typeface="+mj-lt"/>
              <a:buAutoNum type="arabicPeriod" startAt="5"/>
              <a:defRPr/>
            </a:pPr>
            <a:r>
              <a:rPr lang="en-US" sz="1800" dirty="0">
                <a:ea typeface="ＭＳ Ｐゴシック" charset="0"/>
                <a:cs typeface="+mn-cs"/>
              </a:rPr>
              <a:t>Loop through your list and print each item.</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for item in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print(item)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extLst>
      <p:ext uri="{BB962C8B-B14F-4D97-AF65-F5344CB8AC3E}">
        <p14:creationId xmlns:p14="http://schemas.microsoft.com/office/powerpoint/2010/main" val="29452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4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4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4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94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42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94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F729EB6-D64A-FA63-03AB-D4B94D52A414}"/>
              </a:ext>
            </a:extLst>
          </p:cNvPr>
          <p:cNvSpPr>
            <a:spLocks noGrp="1" noChangeArrowheads="1"/>
          </p:cNvSpPr>
          <p:nvPr>
            <p:ph type="title"/>
          </p:nvPr>
        </p:nvSpPr>
        <p:spPr>
          <a:xfrm>
            <a:off x="155448" y="192024"/>
            <a:ext cx="8001000" cy="457200"/>
          </a:xfrm>
        </p:spPr>
        <p:txBody>
          <a:bodyPr/>
          <a:lstStyle/>
          <a:p>
            <a:pPr eaLnBrk="1" hangingPunct="1"/>
            <a:r>
              <a:rPr lang="en-US" altLang="en-US" sz="3600" dirty="0">
                <a:solidFill>
                  <a:srgbClr val="262673"/>
                </a:solidFill>
              </a:rPr>
              <a:t>Review list syntax</a:t>
            </a:r>
          </a:p>
        </p:txBody>
      </p:sp>
      <p:sp>
        <p:nvSpPr>
          <p:cNvPr id="3" name="Content Placeholder 2">
            <a:extLst>
              <a:ext uri="{FF2B5EF4-FFF2-40B4-BE49-F238E27FC236}">
                <a16:creationId xmlns:a16="http://schemas.microsoft.com/office/drawing/2014/main" id="{7C8E0D38-1DF5-C416-014B-DE4EA2FD60A5}"/>
              </a:ext>
            </a:extLst>
          </p:cNvPr>
          <p:cNvSpPr>
            <a:spLocks noGrp="1"/>
          </p:cNvSpPr>
          <p:nvPr>
            <p:ph idx="1"/>
          </p:nvPr>
        </p:nvSpPr>
        <p:spPr/>
        <p:txBody>
          <a:bodyPr/>
          <a:lstStyle/>
          <a:p>
            <a:pPr marL="0" indent="0" eaLnBrk="1" hangingPunct="1">
              <a:buNone/>
              <a:defRPr/>
            </a:pPr>
            <a:r>
              <a:rPr lang="en-US" sz="2000" dirty="0">
                <a:ea typeface="ＭＳ Ｐゴシック" pitchFamily="34" charset="-128"/>
              </a:rPr>
              <a:t>Create an empty list </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a:ea typeface="ＭＳ Ｐゴシック" pitchFamily="34" charset="-128"/>
              </a:rPr>
              <a:t> </a:t>
            </a:r>
          </a:p>
          <a:p>
            <a:pPr marL="0" lvl="1" indent="0" eaLnBrk="1" hangingPunct="1">
              <a:defRPr/>
            </a:pPr>
            <a:r>
              <a:rPr lang="en-US" sz="1800" dirty="0">
                <a:ea typeface="ＭＳ Ｐゴシック" pitchFamily="34" charset="-128"/>
              </a:rPr>
              <a:t>Create a list containing 'Arg', 'Nor', and </a:t>
            </a:r>
            <a:r>
              <a:rPr lang="ja-JP" altLang="en-US" sz="1800" dirty="0">
                <a:ea typeface="ＭＳ Ｐゴシック" pitchFamily="34" charset="-128"/>
              </a:rPr>
              <a:t>‘</a:t>
            </a:r>
            <a:r>
              <a:rPr lang="en-US" altLang="ja-JP" sz="1800" dirty="0">
                <a:ea typeface="ＭＳ Ｐゴシック" pitchFamily="34" charset="-128"/>
              </a:rPr>
              <a:t>Lux</a:t>
            </a:r>
            <a:r>
              <a:rPr lang="ja-JP" altLang="en-US" sz="1800" dirty="0">
                <a:ea typeface="ＭＳ Ｐゴシック" pitchFamily="34" charset="-128"/>
              </a:rPr>
              <a:t>’</a:t>
            </a:r>
            <a:endParaRPr lang="en-US" altLang="ja-JP" sz="1800" dirty="0">
              <a:ea typeface="ＭＳ Ｐゴシック" pitchFamily="34" charset="-128"/>
            </a:endParaRP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Arg','Nor',</a:t>
            </a:r>
            <a:r>
              <a:rPr lang="en-US" altLang="ja-JP" sz="1800" dirty="0" err="1">
                <a:latin typeface="Courier New" panose="02070309020205020404" pitchFamily="49" charset="0"/>
                <a:ea typeface="ＭＳ Ｐゴシック" pitchFamily="34" charset="-128"/>
                <a:cs typeface="Courier New" panose="02070309020205020404" pitchFamily="49" charset="0"/>
              </a:rPr>
              <a:t>'Lux</a:t>
            </a:r>
            <a:r>
              <a:rPr lang="en-US" altLang="ja-JP" sz="1800" dirty="0">
                <a:latin typeface="Courier New" panose="02070309020205020404" pitchFamily="49" charset="0"/>
                <a:ea typeface="ＭＳ Ｐゴシック" pitchFamily="34" charset="-128"/>
                <a:cs typeface="Courier New" panose="02070309020205020404" pitchFamily="49" charset="0"/>
              </a:rPr>
              <a:t>']</a:t>
            </a:r>
          </a:p>
          <a:p>
            <a:pPr marL="0" lvl="1" indent="0" eaLnBrk="1" hangingPunct="1">
              <a:defRPr/>
            </a:pP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Add </a:t>
            </a:r>
            <a:r>
              <a:rPr lang="ja-JP" altLang="en-US" sz="2000" dirty="0">
                <a:ea typeface="ＭＳ Ｐゴシック" pitchFamily="34" charset="-128"/>
              </a:rPr>
              <a:t>‘</a:t>
            </a:r>
            <a:r>
              <a:rPr lang="en-US" altLang="ja-JP" sz="2000" dirty="0">
                <a:ea typeface="ＭＳ Ｐゴシック" pitchFamily="34" charset="-128"/>
              </a:rPr>
              <a:t>Mar</a:t>
            </a:r>
            <a:r>
              <a:rPr lang="ja-JP" altLang="en-US" sz="2000" dirty="0">
                <a:ea typeface="ＭＳ Ｐゴシック" pitchFamily="34" charset="-128"/>
              </a:rPr>
              <a:t>’</a:t>
            </a:r>
            <a:r>
              <a:rPr lang="en-US" altLang="ja-JP" sz="2000" dirty="0">
                <a:ea typeface="ＭＳ Ｐゴシック" pitchFamily="34" charset="-128"/>
              </a:rPr>
              <a:t> to an existing list</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mylist.append</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Mar')</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Remove an instance of </a:t>
            </a:r>
            <a:r>
              <a:rPr lang="ja-JP" altLang="en-US" sz="2000" dirty="0">
                <a:ea typeface="ＭＳ Ｐゴシック" pitchFamily="34" charset="-128"/>
              </a:rPr>
              <a:t>‘</a:t>
            </a:r>
            <a:r>
              <a:rPr lang="en-US" altLang="ja-JP" sz="2000" dirty="0">
                <a:ea typeface="ＭＳ Ｐゴシック" pitchFamily="34" charset="-128"/>
              </a:rPr>
              <a:t>Lux</a:t>
            </a:r>
            <a:r>
              <a:rPr lang="ja-JP" altLang="en-US" sz="2000" dirty="0">
                <a:ea typeface="ＭＳ Ｐゴシック" pitchFamily="34" charset="-128"/>
              </a:rPr>
              <a:t>’</a:t>
            </a:r>
            <a:r>
              <a:rPr lang="en-US" altLang="ja-JP" sz="2000" dirty="0">
                <a:ea typeface="ＭＳ Ｐゴシック" pitchFamily="34" charset="-128"/>
              </a:rPr>
              <a:t> from the list</a:t>
            </a:r>
          </a:p>
          <a:p>
            <a:pPr marL="0" lvl="1" indent="0" eaLnBrk="1" hangingPunct="1">
              <a:defRPr/>
            </a:pPr>
            <a:r>
              <a:rPr lang="en-US" sz="16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mylist.remove</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Lux')</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Get the third item in the list </a:t>
            </a:r>
          </a:p>
          <a:p>
            <a:pPr marL="0" lvl="1" indent="0" eaLnBrk="1" hangingPunct="1">
              <a:defRPr/>
            </a:pPr>
            <a:r>
              <a:rPr lang="en-US" sz="16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x =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[2]</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'USA' is in the list</a:t>
            </a:r>
          </a:p>
          <a:p>
            <a:pPr marL="0" lvl="1" indent="0" eaLnBrk="1" hangingPunct="1">
              <a:defRPr/>
            </a:pPr>
            <a:r>
              <a:rPr lang="en-US" sz="20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'USA'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endParaRPr lang="en-US" sz="1800" dirty="0">
              <a:latin typeface="Courier New" panose="02070309020205020404" pitchFamily="49" charset="0"/>
              <a:ea typeface="ＭＳ Ｐゴシック" pitchFamily="34" charset="-128"/>
              <a:cs typeface="Courier New" panose="02070309020205020404" pitchFamily="49" charset="0"/>
            </a:endParaRPr>
          </a:p>
        </p:txBody>
      </p:sp>
      <p:sp>
        <p:nvSpPr>
          <p:cNvPr id="4" name="TextBox 3">
            <a:extLst>
              <a:ext uri="{FF2B5EF4-FFF2-40B4-BE49-F238E27FC236}">
                <a16:creationId xmlns:a16="http://schemas.microsoft.com/office/drawing/2014/main" id="{C0F7F2E7-3DD3-F179-7DB2-72DB15124949}"/>
              </a:ext>
            </a:extLst>
          </p:cNvPr>
          <p:cNvSpPr txBox="1">
            <a:spLocks noChangeArrowheads="1"/>
          </p:cNvSpPr>
          <p:nvPr/>
        </p:nvSpPr>
        <p:spPr bwMode="auto">
          <a:xfrm>
            <a:off x="4419600" y="4800600"/>
            <a:ext cx="2800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00B050"/>
                </a:solidFill>
              </a:rPr>
              <a:t>What</a:t>
            </a:r>
            <a:r>
              <a:rPr lang="ja-JP" altLang="en-US" sz="1800" dirty="0">
                <a:solidFill>
                  <a:srgbClr val="00B050"/>
                </a:solidFill>
              </a:rPr>
              <a:t>’</a:t>
            </a:r>
            <a:r>
              <a:rPr lang="en-US" altLang="ja-JP" sz="1800" dirty="0">
                <a:solidFill>
                  <a:srgbClr val="00B050"/>
                </a:solidFill>
              </a:rPr>
              <a:t>s the name for this </a:t>
            </a:r>
          </a:p>
          <a:p>
            <a:pPr eaLnBrk="1" hangingPunct="1">
              <a:spcBef>
                <a:spcPct val="0"/>
              </a:spcBef>
              <a:buFontTx/>
              <a:buNone/>
            </a:pPr>
            <a:r>
              <a:rPr lang="en-US" altLang="ja-JP" sz="1800" dirty="0">
                <a:solidFill>
                  <a:srgbClr val="00B050"/>
                </a:solidFill>
              </a:rPr>
              <a:t>type of action?</a:t>
            </a:r>
          </a:p>
          <a:p>
            <a:pPr eaLnBrk="1" hangingPunct="1">
              <a:spcBef>
                <a:spcPct val="0"/>
              </a:spcBef>
              <a:buFontTx/>
              <a:buNone/>
            </a:pPr>
            <a:r>
              <a:rPr lang="en-US" altLang="en-US" sz="1800" dirty="0">
                <a:solidFill>
                  <a:srgbClr val="FF0000"/>
                </a:solidFill>
              </a:rPr>
              <a:t>indexing</a:t>
            </a:r>
          </a:p>
        </p:txBody>
      </p:sp>
      <p:pic>
        <p:nvPicPr>
          <p:cNvPr id="5" name="Picture 4" descr="A hand pointing at something&#10;&#10;Description automatically generated">
            <a:extLst>
              <a:ext uri="{FF2B5EF4-FFF2-40B4-BE49-F238E27FC236}">
                <a16:creationId xmlns:a16="http://schemas.microsoft.com/office/drawing/2014/main" id="{95BFE764-67B4-B71A-0CCF-921A43022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57" y="4800600"/>
            <a:ext cx="1148362" cy="690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80">
                                          <p:stCondLst>
                                            <p:cond delay="0"/>
                                          </p:stCondLst>
                                        </p:cTn>
                                        <p:tgtEl>
                                          <p:spTgt spid="5"/>
                                        </p:tgtEl>
                                      </p:cBhvr>
                                    </p:animEffect>
                                    <p:anim calcmode="lin" valueType="num">
                                      <p:cBhvr>
                                        <p:cTn id="4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1" dur="26">
                                          <p:stCondLst>
                                            <p:cond delay="650"/>
                                          </p:stCondLst>
                                        </p:cTn>
                                        <p:tgtEl>
                                          <p:spTgt spid="5"/>
                                        </p:tgtEl>
                                      </p:cBhvr>
                                      <p:to x="100000" y="60000"/>
                                    </p:animScale>
                                    <p:animScale>
                                      <p:cBhvr>
                                        <p:cTn id="52" dur="166" decel="50000">
                                          <p:stCondLst>
                                            <p:cond delay="676"/>
                                          </p:stCondLst>
                                        </p:cTn>
                                        <p:tgtEl>
                                          <p:spTgt spid="5"/>
                                        </p:tgtEl>
                                      </p:cBhvr>
                                      <p:to x="100000" y="100000"/>
                                    </p:animScale>
                                    <p:animScale>
                                      <p:cBhvr>
                                        <p:cTn id="53" dur="26">
                                          <p:stCondLst>
                                            <p:cond delay="1312"/>
                                          </p:stCondLst>
                                        </p:cTn>
                                        <p:tgtEl>
                                          <p:spTgt spid="5"/>
                                        </p:tgtEl>
                                      </p:cBhvr>
                                      <p:to x="100000" y="80000"/>
                                    </p:animScale>
                                    <p:animScale>
                                      <p:cBhvr>
                                        <p:cTn id="54" dur="166" decel="50000">
                                          <p:stCondLst>
                                            <p:cond delay="1338"/>
                                          </p:stCondLst>
                                        </p:cTn>
                                        <p:tgtEl>
                                          <p:spTgt spid="5"/>
                                        </p:tgtEl>
                                      </p:cBhvr>
                                      <p:to x="100000" y="100000"/>
                                    </p:animScale>
                                    <p:animScale>
                                      <p:cBhvr>
                                        <p:cTn id="55" dur="26">
                                          <p:stCondLst>
                                            <p:cond delay="1642"/>
                                          </p:stCondLst>
                                        </p:cTn>
                                        <p:tgtEl>
                                          <p:spTgt spid="5"/>
                                        </p:tgtEl>
                                      </p:cBhvr>
                                      <p:to x="100000" y="90000"/>
                                    </p:animScale>
                                    <p:animScale>
                                      <p:cBhvr>
                                        <p:cTn id="56" dur="166" decel="50000">
                                          <p:stCondLst>
                                            <p:cond delay="1668"/>
                                          </p:stCondLst>
                                        </p:cTn>
                                        <p:tgtEl>
                                          <p:spTgt spid="5"/>
                                        </p:tgtEl>
                                      </p:cBhvr>
                                      <p:to x="100000" y="100000"/>
                                    </p:animScale>
                                    <p:animScale>
                                      <p:cBhvr>
                                        <p:cTn id="57" dur="26">
                                          <p:stCondLst>
                                            <p:cond delay="1808"/>
                                          </p:stCondLst>
                                        </p:cTn>
                                        <p:tgtEl>
                                          <p:spTgt spid="5"/>
                                        </p:tgtEl>
                                      </p:cBhvr>
                                      <p:to x="100000" y="95000"/>
                                    </p:animScale>
                                    <p:animScale>
                                      <p:cBhvr>
                                        <p:cTn id="58" dur="166" decel="50000">
                                          <p:stCondLst>
                                            <p:cond delay="1834"/>
                                          </p:stCondLst>
                                        </p:cTn>
                                        <p:tgtEl>
                                          <p:spTgt spid="5"/>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40527</TotalTime>
  <Words>5023</Words>
  <Application>Microsoft Office PowerPoint</Application>
  <PresentationFormat>On-screen Show (4:3)</PresentationFormat>
  <Paragraphs>728</Paragraphs>
  <Slides>49</Slides>
  <Notes>21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49</vt:i4>
      </vt:variant>
    </vt:vector>
  </HeadingPairs>
  <TitlesOfParts>
    <vt:vector size="57" baseType="lpstr">
      <vt:lpstr>MS PGothic</vt:lpstr>
      <vt:lpstr>Arial</vt:lpstr>
      <vt:lpstr>Consolas</vt:lpstr>
      <vt:lpstr>Courier New</vt:lpstr>
      <vt:lpstr>Garamond</vt:lpstr>
      <vt:lpstr>Söhne</vt:lpstr>
      <vt:lpstr>Wingdings</vt:lpstr>
      <vt:lpstr>Default Design</vt:lpstr>
      <vt:lpstr>Python dictionaries</vt:lpstr>
      <vt:lpstr>Geospatial Pairs</vt:lpstr>
      <vt:lpstr>Geospatial Pairs</vt:lpstr>
      <vt:lpstr>Background</vt:lpstr>
      <vt:lpstr>Dictionary</vt:lpstr>
      <vt:lpstr>Syntax</vt:lpstr>
      <vt:lpstr>Review – write a line of code for each</vt:lpstr>
      <vt:lpstr>Review – write a line of code for each</vt:lpstr>
      <vt:lpstr>Review list syntax</vt:lpstr>
      <vt:lpstr>Create a dictionary</vt:lpstr>
      <vt:lpstr>Get the 3rd item's value in the dictionary</vt:lpstr>
      <vt:lpstr>Access-by-key</vt:lpstr>
      <vt:lpstr>Modify a dictionary*</vt:lpstr>
      <vt:lpstr>Add item vs . Modify item</vt:lpstr>
      <vt:lpstr>Check for membership in</vt:lpstr>
      <vt:lpstr>Dictionary operations</vt:lpstr>
      <vt:lpstr>Ways not to use if, elif</vt:lpstr>
      <vt:lpstr>Using a dictionary instead of elif</vt:lpstr>
      <vt:lpstr>Elif replaced  with dictionary </vt:lpstr>
      <vt:lpstr>Working with Dictionaries</vt:lpstr>
      <vt:lpstr>Dictionary methods</vt:lpstr>
      <vt:lpstr>Dictionary methods</vt:lpstr>
      <vt:lpstr>Dictionary methods</vt:lpstr>
      <vt:lpstr>Dictionary methods</vt:lpstr>
      <vt:lpstr>Dictionary views</vt:lpstr>
      <vt:lpstr>Get list from dict view</vt:lpstr>
      <vt:lpstr>Iterating over keys or values</vt:lpstr>
      <vt:lpstr>Iterating over dictionary items</vt:lpstr>
      <vt:lpstr>Geospatial Pairs</vt:lpstr>
      <vt:lpstr>Dictionaries and attribute tables</vt:lpstr>
      <vt:lpstr>Uniqueness of keys</vt:lpstr>
      <vt:lpstr>Conditional statement for dictionary creation</vt:lpstr>
      <vt:lpstr>  Keys and value data types</vt:lpstr>
      <vt:lpstr>  Keys and value data types</vt:lpstr>
      <vt:lpstr>Want a key to store multiple values?</vt:lpstr>
      <vt:lpstr>Modify values that are lists</vt:lpstr>
      <vt:lpstr>Add new items with list values </vt:lpstr>
      <vt:lpstr>Python lists as dictionary values</vt:lpstr>
      <vt:lpstr>Using lists as dictionary values </vt:lpstr>
      <vt:lpstr>Example using lists in a dictionary</vt:lpstr>
      <vt:lpstr>Summing up</vt:lpstr>
      <vt:lpstr>Appendix</vt:lpstr>
      <vt:lpstr>Add item vs. modify existing item</vt:lpstr>
      <vt:lpstr>In class – Explore dictionaries</vt:lpstr>
      <vt:lpstr>In class – on a piece of paper…</vt:lpstr>
      <vt:lpstr>DrinkDict.py</vt:lpstr>
      <vt:lpstr>DrinkDict.py solution</vt:lpstr>
      <vt:lpstr>In class - table2dict.py</vt:lpstr>
      <vt:lpstr>PowerPoint Presentation</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347</cp:revision>
  <dcterms:created xsi:type="dcterms:W3CDTF">2004-10-22T02:24:14Z</dcterms:created>
  <dcterms:modified xsi:type="dcterms:W3CDTF">2025-03-27T16:38:23Z</dcterms:modified>
</cp:coreProperties>
</file>